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saveSubsetFonts="1" autoCompressPictures="0">
  <p:sldMasterIdLst>
    <p:sldMasterId id="2147483648" r:id="rId1"/>
    <p:sldMasterId id="2147483649" r:id="rId2"/>
    <p:sldMasterId id="2147483650" r:id="rId3"/>
    <p:sldMasterId id="2147483652" r:id="rId4"/>
    <p:sldMasterId id="2147483653" r:id="rId5"/>
    <p:sldMasterId id="2147483654" r:id="rId6"/>
    <p:sldMasterId id="2147483656" r:id="rId7"/>
    <p:sldMasterId id="2147483662" r:id="rId8"/>
    <p:sldMasterId id="2147483663" r:id="rId9"/>
    <p:sldMasterId id="2147483665" r:id="rId10"/>
    <p:sldMasterId id="2147483666" r:id="rId11"/>
    <p:sldMasterId id="2147483667" r:id="rId12"/>
    <p:sldMasterId id="2147483668" r:id="rId13"/>
    <p:sldMasterId id="2147483669" r:id="rId14"/>
    <p:sldMasterId id="2147483670" r:id="rId15"/>
    <p:sldMasterId id="2147483671" r:id="rId16"/>
    <p:sldMasterId id="2147483672" r:id="rId17"/>
  </p:sldMasterIdLst>
  <p:notesMasterIdLst>
    <p:notesMasterId r:id="rId47"/>
  </p:notesMasterIdLst>
  <p:sldIdLst>
    <p:sldId id="302" r:id="rId18"/>
    <p:sldId id="304" r:id="rId19"/>
    <p:sldId id="303" r:id="rId20"/>
    <p:sldId id="276" r:id="rId21"/>
    <p:sldId id="278" r:id="rId22"/>
    <p:sldId id="297" r:id="rId23"/>
    <p:sldId id="298" r:id="rId24"/>
    <p:sldId id="305" r:id="rId25"/>
    <p:sldId id="306" r:id="rId26"/>
    <p:sldId id="279" r:id="rId27"/>
    <p:sldId id="258" r:id="rId28"/>
    <p:sldId id="262" r:id="rId29"/>
    <p:sldId id="307" r:id="rId30"/>
    <p:sldId id="308" r:id="rId31"/>
    <p:sldId id="309" r:id="rId32"/>
    <p:sldId id="310" r:id="rId33"/>
    <p:sldId id="311" r:id="rId34"/>
    <p:sldId id="272" r:id="rId35"/>
    <p:sldId id="259" r:id="rId36"/>
    <p:sldId id="264" r:id="rId37"/>
    <p:sldId id="285" r:id="rId38"/>
    <p:sldId id="312" r:id="rId39"/>
    <p:sldId id="313" r:id="rId40"/>
    <p:sldId id="314" r:id="rId41"/>
    <p:sldId id="294" r:id="rId42"/>
    <p:sldId id="281" r:id="rId43"/>
    <p:sldId id="256" r:id="rId44"/>
    <p:sldId id="265" r:id="rId45"/>
    <p:sldId id="301" r:id="rId46"/>
  </p:sldIdLst>
  <p:sldSz cx="13004800" cy="9753600"/>
  <p:notesSz cx="6858000" cy="9144000"/>
  <p:defaultTextStyle>
    <a:defPPr>
      <a:defRPr lang="en-US"/>
    </a:defPPr>
    <a:lvl1pPr algn="l" rtl="0" eaLnBrk="0" fontAlgn="base" hangingPunct="0">
      <a:spcBef>
        <a:spcPct val="0"/>
      </a:spcBef>
      <a:spcAft>
        <a:spcPct val="0"/>
      </a:spcAft>
      <a:defRPr sz="2400" kern="1200">
        <a:solidFill>
          <a:srgbClr val="000000"/>
        </a:solidFill>
        <a:latin typeface="Arial" charset="0"/>
        <a:ea typeface="Heiti SC Light" charset="-122"/>
        <a:cs typeface="Heiti SC Light" charset="-122"/>
        <a:sym typeface="Arial" charset="0"/>
      </a:defRPr>
    </a:lvl1pPr>
    <a:lvl2pPr marL="457200" algn="l" rtl="0" eaLnBrk="0" fontAlgn="base" hangingPunct="0">
      <a:spcBef>
        <a:spcPct val="0"/>
      </a:spcBef>
      <a:spcAft>
        <a:spcPct val="0"/>
      </a:spcAft>
      <a:defRPr sz="2400" kern="1200">
        <a:solidFill>
          <a:srgbClr val="000000"/>
        </a:solidFill>
        <a:latin typeface="Arial" charset="0"/>
        <a:ea typeface="Heiti SC Light" charset="-122"/>
        <a:cs typeface="Heiti SC Light" charset="-122"/>
        <a:sym typeface="Arial" charset="0"/>
      </a:defRPr>
    </a:lvl2pPr>
    <a:lvl3pPr marL="914400" algn="l" rtl="0" eaLnBrk="0" fontAlgn="base" hangingPunct="0">
      <a:spcBef>
        <a:spcPct val="0"/>
      </a:spcBef>
      <a:spcAft>
        <a:spcPct val="0"/>
      </a:spcAft>
      <a:defRPr sz="2400" kern="1200">
        <a:solidFill>
          <a:srgbClr val="000000"/>
        </a:solidFill>
        <a:latin typeface="Arial" charset="0"/>
        <a:ea typeface="Heiti SC Light" charset="-122"/>
        <a:cs typeface="Heiti SC Light" charset="-122"/>
        <a:sym typeface="Arial" charset="0"/>
      </a:defRPr>
    </a:lvl3pPr>
    <a:lvl4pPr marL="1371600" algn="l" rtl="0" eaLnBrk="0" fontAlgn="base" hangingPunct="0">
      <a:spcBef>
        <a:spcPct val="0"/>
      </a:spcBef>
      <a:spcAft>
        <a:spcPct val="0"/>
      </a:spcAft>
      <a:defRPr sz="2400" kern="1200">
        <a:solidFill>
          <a:srgbClr val="000000"/>
        </a:solidFill>
        <a:latin typeface="Arial" charset="0"/>
        <a:ea typeface="Heiti SC Light" charset="-122"/>
        <a:cs typeface="Heiti SC Light" charset="-122"/>
        <a:sym typeface="Arial" charset="0"/>
      </a:defRPr>
    </a:lvl4pPr>
    <a:lvl5pPr marL="1828800" algn="l" rtl="0" eaLnBrk="0" fontAlgn="base" hangingPunct="0">
      <a:spcBef>
        <a:spcPct val="0"/>
      </a:spcBef>
      <a:spcAft>
        <a:spcPct val="0"/>
      </a:spcAft>
      <a:defRPr sz="2400" kern="1200">
        <a:solidFill>
          <a:srgbClr val="000000"/>
        </a:solidFill>
        <a:latin typeface="Arial" charset="0"/>
        <a:ea typeface="Heiti SC Light" charset="-122"/>
        <a:cs typeface="Heiti SC Light" charset="-122"/>
        <a:sym typeface="Arial" charset="0"/>
      </a:defRPr>
    </a:lvl5pPr>
    <a:lvl6pPr marL="2286000" algn="l" defTabSz="914400" rtl="0" eaLnBrk="1" latinLnBrk="0" hangingPunct="1">
      <a:defRPr sz="2400" kern="1200">
        <a:solidFill>
          <a:srgbClr val="000000"/>
        </a:solidFill>
        <a:latin typeface="Arial" charset="0"/>
        <a:ea typeface="Heiti SC Light" charset="-122"/>
        <a:cs typeface="Heiti SC Light" charset="-122"/>
        <a:sym typeface="Arial" charset="0"/>
      </a:defRPr>
    </a:lvl6pPr>
    <a:lvl7pPr marL="2743200" algn="l" defTabSz="914400" rtl="0" eaLnBrk="1" latinLnBrk="0" hangingPunct="1">
      <a:defRPr sz="2400" kern="1200">
        <a:solidFill>
          <a:srgbClr val="000000"/>
        </a:solidFill>
        <a:latin typeface="Arial" charset="0"/>
        <a:ea typeface="Heiti SC Light" charset="-122"/>
        <a:cs typeface="Heiti SC Light" charset="-122"/>
        <a:sym typeface="Arial" charset="0"/>
      </a:defRPr>
    </a:lvl7pPr>
    <a:lvl8pPr marL="3200400" algn="l" defTabSz="914400" rtl="0" eaLnBrk="1" latinLnBrk="0" hangingPunct="1">
      <a:defRPr sz="2400" kern="1200">
        <a:solidFill>
          <a:srgbClr val="000000"/>
        </a:solidFill>
        <a:latin typeface="Arial" charset="0"/>
        <a:ea typeface="Heiti SC Light" charset="-122"/>
        <a:cs typeface="Heiti SC Light" charset="-122"/>
        <a:sym typeface="Arial" charset="0"/>
      </a:defRPr>
    </a:lvl8pPr>
    <a:lvl9pPr marL="3657600" algn="l" defTabSz="914400" rtl="0" eaLnBrk="1" latinLnBrk="0" hangingPunct="1">
      <a:defRPr sz="2400" kern="1200">
        <a:solidFill>
          <a:srgbClr val="000000"/>
        </a:solidFill>
        <a:latin typeface="Arial" charset="0"/>
        <a:ea typeface="Heiti SC Light" charset="-122"/>
        <a:cs typeface="Heiti SC Light" charset="-122"/>
        <a:sym typeface="Arial"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6"/>
    <p:restoredTop sz="79010"/>
  </p:normalViewPr>
  <p:slideViewPr>
    <p:cSldViewPr>
      <p:cViewPr varScale="1">
        <p:scale>
          <a:sx n="43" d="100"/>
          <a:sy n="43" d="100"/>
        </p:scale>
        <p:origin x="1792" y="216"/>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slide" Target="slides/slide29.xml"/><Relationship Id="rId47" Type="http://schemas.openxmlformats.org/officeDocument/2006/relationships/notesMaster" Target="notesMasters/notesMaster1.xml"/><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3.xml"/><Relationship Id="rId21" Type="http://schemas.openxmlformats.org/officeDocument/2006/relationships/slide" Target="slides/slide4.xml"/><Relationship Id="rId22" Type="http://schemas.openxmlformats.org/officeDocument/2006/relationships/slide" Target="slides/slide5.xml"/><Relationship Id="rId23" Type="http://schemas.openxmlformats.org/officeDocument/2006/relationships/slide" Target="slides/slide6.xml"/><Relationship Id="rId24" Type="http://schemas.openxmlformats.org/officeDocument/2006/relationships/slide" Target="slides/slide7.xml"/><Relationship Id="rId25" Type="http://schemas.openxmlformats.org/officeDocument/2006/relationships/slide" Target="slides/slide8.xml"/><Relationship Id="rId26" Type="http://schemas.openxmlformats.org/officeDocument/2006/relationships/slide" Target="slides/slide9.xml"/><Relationship Id="rId27" Type="http://schemas.openxmlformats.org/officeDocument/2006/relationships/slide" Target="slides/slide10.xml"/><Relationship Id="rId28" Type="http://schemas.openxmlformats.org/officeDocument/2006/relationships/slide" Target="slides/slide11.xml"/><Relationship Id="rId29" Type="http://schemas.openxmlformats.org/officeDocument/2006/relationships/slide" Target="slides/slide12.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3.xml"/><Relationship Id="rId31" Type="http://schemas.openxmlformats.org/officeDocument/2006/relationships/slide" Target="slides/slide14.xml"/><Relationship Id="rId32" Type="http://schemas.openxmlformats.org/officeDocument/2006/relationships/slide" Target="slides/slide15.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16.xml"/><Relationship Id="rId34" Type="http://schemas.openxmlformats.org/officeDocument/2006/relationships/slide" Target="slides/slide17.xml"/><Relationship Id="rId35" Type="http://schemas.openxmlformats.org/officeDocument/2006/relationships/slide" Target="slides/slide18.xml"/><Relationship Id="rId36" Type="http://schemas.openxmlformats.org/officeDocument/2006/relationships/slide" Target="slides/slide19.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 Target="slides/slide1.xml"/><Relationship Id="rId19" Type="http://schemas.openxmlformats.org/officeDocument/2006/relationships/slide" Target="slides/slide2.xml"/><Relationship Id="rId37" Type="http://schemas.openxmlformats.org/officeDocument/2006/relationships/slide" Target="slides/slide20.xml"/><Relationship Id="rId38" Type="http://schemas.openxmlformats.org/officeDocument/2006/relationships/slide" Target="slides/slide21.xml"/><Relationship Id="rId39" Type="http://schemas.openxmlformats.org/officeDocument/2006/relationships/slide" Target="slides/slide22.xml"/><Relationship Id="rId40" Type="http://schemas.openxmlformats.org/officeDocument/2006/relationships/slide" Target="slides/slide23.xml"/><Relationship Id="rId41" Type="http://schemas.openxmlformats.org/officeDocument/2006/relationships/slide" Target="slides/slide24.xml"/><Relationship Id="rId42" Type="http://schemas.openxmlformats.org/officeDocument/2006/relationships/slide" Target="slides/slide25.xml"/><Relationship Id="rId43" Type="http://schemas.openxmlformats.org/officeDocument/2006/relationships/slide" Target="slides/slide26.xml"/><Relationship Id="rId44" Type="http://schemas.openxmlformats.org/officeDocument/2006/relationships/slide" Target="slides/slide27.xml"/><Relationship Id="rId45"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49"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7650"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Tree>
    <p:extLst>
      <p:ext uri="{BB962C8B-B14F-4D97-AF65-F5344CB8AC3E}">
        <p14:creationId xmlns:p14="http://schemas.microsoft.com/office/powerpoint/2010/main" val="1406617857"/>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www.flickr.com/photos/planeta/"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s://commons.wikimedia.org/wiki/User:Camelia.boban/"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Rot="1" noChangeAspect="1" noChangeArrowheads="1" noTextEdit="1"/>
          </p:cNvSpPr>
          <p:nvPr>
            <p:ph type="sldImg"/>
          </p:nvPr>
        </p:nvSpPr>
        <p:spPr>
          <a:solidFill>
            <a:srgbClr val="FFFFFF"/>
          </a:solidFill>
          <a:ln/>
        </p:spPr>
      </p:sp>
      <p:sp>
        <p:nvSpPr>
          <p:cNvPr id="57346" name="Rectangle 2"/>
          <p:cNvSpPr>
            <a:spLocks noGrp="1" noChangeArrowheads="1"/>
          </p:cNvSpPr>
          <p:nvPr>
            <p:ph type="body" idx="1"/>
          </p:nvPr>
        </p:nvSpPr>
        <p:spPr/>
        <p:txBody>
          <a:bodyPr/>
          <a:lstStyle/>
          <a:p>
            <a:pPr eaLnBrk="1" hangingPunct="1">
              <a:defRPr/>
            </a:pPr>
            <a:r>
              <a:rPr lang="en-US" altLang="en-US" sz="1400" dirty="0">
                <a:latin typeface="Calibri" charset="0"/>
                <a:ea typeface="ＭＳ Ｐゴシック" charset="-128"/>
                <a:sym typeface="Calibri" charset="0"/>
              </a:rPr>
              <a:t>Welcome to the </a:t>
            </a:r>
            <a:r>
              <a:rPr lang="en-US" altLang="en-US" sz="1400" dirty="0" smtClean="0">
                <a:latin typeface="Calibri" charset="0"/>
                <a:ea typeface="ＭＳ Ｐゴシック" charset="-128"/>
                <a:sym typeface="Calibri" charset="0"/>
              </a:rPr>
              <a:t>Whole School and PLC Planning Day of the summer academy.</a:t>
            </a:r>
          </a:p>
          <a:p>
            <a:pPr eaLnBrk="1" hangingPunct="1">
              <a:defRPr/>
            </a:pP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Photo Credit</a:t>
            </a:r>
          </a:p>
          <a:p>
            <a:pPr eaLnBrk="1" hangingPunct="1">
              <a:defRPr/>
            </a:pPr>
            <a:r>
              <a:rPr lang="en-US" dirty="0" smtClean="0">
                <a:latin typeface="Gill Sans" charset="0"/>
                <a:ea typeface="ＭＳ Ｐゴシック" charset="0"/>
                <a:cs typeface="ＭＳ Ｐゴシック" charset="0"/>
              </a:rPr>
              <a:t>Taken from the Admiralty One Condominiums, Port Ludlow Bay and Puget Sound/ </a:t>
            </a:r>
            <a:r>
              <a:rPr lang="en-US" dirty="0" err="1" smtClean="0">
                <a:latin typeface="Gill Sans" charset="0"/>
                <a:ea typeface="ＭＳ Ｐゴシック" charset="0"/>
                <a:cs typeface="ＭＳ Ｐゴシック" charset="0"/>
              </a:rPr>
              <a:t>Akerr</a:t>
            </a:r>
            <a:r>
              <a:rPr lang="en-US" dirty="0" smtClean="0">
                <a:latin typeface="Gill Sans" charset="0"/>
                <a:ea typeface="ＭＳ Ｐゴシック" charset="0"/>
                <a:cs typeface="ＭＳ Ｐゴシック" charset="0"/>
              </a:rPr>
              <a:t> https://</a:t>
            </a:r>
            <a:r>
              <a:rPr lang="en-US" dirty="0" err="1" smtClean="0">
                <a:latin typeface="Gill Sans" charset="0"/>
                <a:ea typeface="ＭＳ Ｐゴシック" charset="0"/>
                <a:cs typeface="ＭＳ Ｐゴシック" charset="0"/>
              </a:rPr>
              <a:t>commons.wikimedia.org</a:t>
            </a:r>
            <a:r>
              <a:rPr lang="en-US" dirty="0" smtClean="0">
                <a:latin typeface="Gill Sans" charset="0"/>
                <a:ea typeface="ＭＳ Ｐゴシック" charset="0"/>
                <a:cs typeface="ＭＳ Ｐゴシック" charset="0"/>
              </a:rPr>
              <a:t>/w/</a:t>
            </a:r>
            <a:r>
              <a:rPr lang="en-US" dirty="0" err="1" smtClean="0">
                <a:latin typeface="Gill Sans" charset="0"/>
                <a:ea typeface="ＭＳ Ｐゴシック" charset="0"/>
                <a:cs typeface="ＭＳ Ｐゴシック" charset="0"/>
              </a:rPr>
              <a:t>index.php?title</a:t>
            </a:r>
            <a:r>
              <a:rPr lang="en-US" dirty="0" smtClean="0">
                <a:latin typeface="Gill Sans" charset="0"/>
                <a:ea typeface="ＭＳ Ｐゴシック" charset="0"/>
                <a:cs typeface="ＭＳ Ｐゴシック" charset="0"/>
              </a:rPr>
              <a:t>=</a:t>
            </a:r>
            <a:r>
              <a:rPr lang="en-US" dirty="0" err="1" smtClean="0">
                <a:latin typeface="Gill Sans" charset="0"/>
                <a:ea typeface="ＭＳ Ｐゴシック" charset="0"/>
                <a:cs typeface="ＭＳ Ｐゴシック" charset="0"/>
              </a:rPr>
              <a:t>User:Akerr&amp;action</a:t>
            </a:r>
            <a:r>
              <a:rPr lang="en-US" dirty="0" smtClean="0">
                <a:latin typeface="Gill Sans" charset="0"/>
                <a:ea typeface="ＭＳ Ｐゴシック" charset="0"/>
                <a:cs typeface="ＭＳ Ｐゴシック" charset="0"/>
              </a:rPr>
              <a:t>=</a:t>
            </a:r>
            <a:r>
              <a:rPr lang="en-US" dirty="0" err="1" smtClean="0">
                <a:latin typeface="Gill Sans" charset="0"/>
                <a:ea typeface="ＭＳ Ｐゴシック" charset="0"/>
                <a:cs typeface="ＭＳ Ｐゴシック" charset="0"/>
              </a:rPr>
              <a:t>edit&amp;redlink</a:t>
            </a:r>
            <a:r>
              <a:rPr lang="en-US" dirty="0" smtClean="0">
                <a:latin typeface="Gill Sans" charset="0"/>
                <a:ea typeface="ＭＳ Ｐゴシック" charset="0"/>
                <a:cs typeface="ＭＳ Ｐゴシック" charset="0"/>
              </a:rPr>
              <a:t>=1</a:t>
            </a:r>
          </a:p>
          <a:p>
            <a:pPr eaLnBrk="1" hangingPunct="1">
              <a:defRPr/>
            </a:pPr>
            <a:r>
              <a:rPr lang="en-US" dirty="0" smtClean="0">
                <a:latin typeface="Gill Sans" charset="0"/>
                <a:ea typeface="ＭＳ Ｐゴシック" charset="0"/>
                <a:cs typeface="ＭＳ Ｐゴシック" charset="0"/>
              </a:rPr>
              <a:t>March 4, 2005/ </a:t>
            </a:r>
            <a:r>
              <a:rPr lang="en-US" altLang="en-US" dirty="0" smtClean="0">
                <a:latin typeface="Gill Sans" charset="0"/>
                <a:ea typeface="ＭＳ Ｐゴシック" charset="0"/>
                <a:cs typeface="ＭＳ Ｐゴシック" charset="0"/>
                <a:sym typeface="Calibri" charset="0"/>
              </a:rPr>
              <a:t>Photo URL https://</a:t>
            </a:r>
            <a:r>
              <a:rPr lang="en-US" altLang="en-US" dirty="0" err="1" smtClean="0">
                <a:latin typeface="Gill Sans" charset="0"/>
                <a:ea typeface="ＭＳ Ｐゴシック" charset="0"/>
                <a:cs typeface="ＭＳ Ｐゴシック" charset="0"/>
                <a:sym typeface="Calibri" charset="0"/>
              </a:rPr>
              <a:t>upload.wikimedia.org</a:t>
            </a:r>
            <a:r>
              <a:rPr lang="en-US" altLang="en-US" dirty="0" smtClean="0">
                <a:latin typeface="Gill Sans" charset="0"/>
                <a:ea typeface="ＭＳ Ｐゴシック" charset="0"/>
                <a:cs typeface="ＭＳ Ｐゴシック" charset="0"/>
                <a:sym typeface="Calibri" charset="0"/>
              </a:rPr>
              <a:t>/</a:t>
            </a:r>
            <a:r>
              <a:rPr lang="en-US" altLang="en-US" dirty="0" err="1" smtClean="0">
                <a:latin typeface="Gill Sans" charset="0"/>
                <a:ea typeface="ＭＳ Ｐゴシック" charset="0"/>
                <a:cs typeface="ＭＳ Ｐゴシック" charset="0"/>
                <a:sym typeface="Calibri" charset="0"/>
              </a:rPr>
              <a:t>wikipedia</a:t>
            </a:r>
            <a:r>
              <a:rPr lang="en-US" altLang="en-US" dirty="0" smtClean="0">
                <a:latin typeface="Gill Sans" charset="0"/>
                <a:ea typeface="ＭＳ Ｐゴシック" charset="0"/>
                <a:cs typeface="ＭＳ Ｐゴシック" charset="0"/>
                <a:sym typeface="Calibri" charset="0"/>
              </a:rPr>
              <a:t>/commons/6/60/Sunrise_over_the_Cascades%2C_Port_Ludlow%2C_Washington.jpg</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526336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Grp="1" noRot="1" noChangeAspect="1" noChangeArrowheads="1"/>
          </p:cNvSpPr>
          <p:nvPr>
            <p:ph type="sldImg"/>
          </p:nvPr>
        </p:nvSpPr>
        <p:spPr>
          <a:solidFill>
            <a:srgbClr val="FFFFFF"/>
          </a:solidFill>
          <a:ln/>
        </p:spPr>
      </p:sp>
      <p:sp>
        <p:nvSpPr>
          <p:cNvPr id="47106" name="Rectangle 2"/>
          <p:cNvSpPr>
            <a:spLocks noGrp="1" noChangeArrowheads="1"/>
          </p:cNvSpPr>
          <p:nvPr>
            <p:ph type="body" idx="1"/>
          </p:nvPr>
        </p:nvSpPr>
        <p:spPr>
          <a:ln/>
        </p:spPr>
        <p:txBody>
          <a:bodyPr/>
          <a:lstStyle/>
          <a:p>
            <a:pPr eaLnBrk="1" hangingPunct="1"/>
            <a:r>
              <a:rPr lang="en-US" altLang="en-US">
                <a:latin typeface="Calibri" charset="0"/>
                <a:ea typeface="Calibri" charset="0"/>
                <a:cs typeface="Calibri" charset="0"/>
                <a:sym typeface="Calibri" charset="0"/>
              </a:rPr>
              <a:t>We’re going to introduce some new ideas to you this morning, and we’re going to spend the rest of the day working on PLC plans and commitments for the school year.  Before we go there...</a:t>
            </a:r>
          </a:p>
          <a:p>
            <a:pPr eaLnBrk="1" hangingPunct="1"/>
            <a:endParaRPr lang="en-US" altLang="en-US">
              <a:latin typeface="Calibri" charset="0"/>
              <a:ea typeface="Calibri" charset="0"/>
              <a:cs typeface="Calibri" charset="0"/>
              <a:sym typeface="Calibri" charset="0"/>
            </a:endParaRPr>
          </a:p>
          <a:p>
            <a:pPr eaLnBrk="1" hangingPunct="1"/>
            <a:r>
              <a:rPr lang="en-US" altLang="en-US">
                <a:latin typeface="Calibri" charset="0"/>
                <a:ea typeface="Calibri" charset="0"/>
                <a:cs typeface="Calibri" charset="0"/>
                <a:sym typeface="Calibri" charset="0"/>
              </a:rPr>
              <a:t>Write a note to your future self.  Make a commitment to yourself to incorporate something that you learned or thought about this week.  When you meet with your principal and your PLC, the group focus may not be directed elsewhere.  What will YOU commit to doing, regardless of what others choose to do...</a:t>
            </a:r>
          </a:p>
          <a:p>
            <a:pPr eaLnBrk="1" hangingPunct="1"/>
            <a:endParaRPr lang="en-US" altLang="en-US">
              <a:latin typeface="Calibri" charset="0"/>
              <a:ea typeface="Calibri" charset="0"/>
              <a:cs typeface="Calibri" charset="0"/>
              <a:sym typeface="Calibri" charset="0"/>
            </a:endParaRPr>
          </a:p>
          <a:p>
            <a:pPr eaLnBrk="1" hangingPunct="1"/>
            <a:r>
              <a:rPr lang="en-US" altLang="en-US">
                <a:latin typeface="Calibri" charset="0"/>
                <a:ea typeface="Calibri" charset="0"/>
                <a:cs typeface="Calibri" charset="0"/>
                <a:sym typeface="Calibri" charset="0"/>
              </a:rPr>
              <a:t>Project leaders, collect forms, have each participant fill out a mailing envelope.  Mail notes to teachers the first week of school.</a:t>
            </a:r>
          </a:p>
          <a:p>
            <a:pPr eaLnBrk="1" hangingPunct="1"/>
            <a:endParaRPr lang="en-US" altLang="en-US">
              <a:latin typeface="Calibri" charset="0"/>
              <a:ea typeface="Calibri" charset="0"/>
              <a:cs typeface="Calibri" charset="0"/>
              <a:sym typeface="Calibri" charset="0"/>
            </a:endParaRPr>
          </a:p>
          <a:p>
            <a:pPr eaLnBrk="1" hangingPunct="1"/>
            <a:r>
              <a:rPr lang="en-US" altLang="en-US">
                <a:latin typeface="Calibri" charset="0"/>
                <a:ea typeface="Calibri" charset="0"/>
                <a:cs typeface="Calibri" charset="0"/>
                <a:sym typeface="Calibri" charset="0"/>
              </a:rPr>
              <a:t>Photo Credit</a:t>
            </a:r>
          </a:p>
          <a:p>
            <a:pPr eaLnBrk="1" hangingPunct="1"/>
            <a:r>
              <a:rPr lang="en-US" altLang="en-US">
                <a:latin typeface="Calibri" charset="0"/>
                <a:ea typeface="Calibri" charset="0"/>
                <a:cs typeface="Calibri" charset="0"/>
                <a:sym typeface="Calibri" charset="0"/>
              </a:rPr>
              <a:t>One Thing/ Re@l David realdavid.com/ August 3, 2015</a:t>
            </a:r>
          </a:p>
          <a:p>
            <a:pPr eaLnBrk="1" hangingPunct="1"/>
            <a:r>
              <a:rPr lang="en-US" altLang="en-US">
                <a:latin typeface="Calibri" charset="0"/>
                <a:ea typeface="Calibri" charset="0"/>
                <a:cs typeface="Calibri" charset="0"/>
                <a:sym typeface="Calibri" charset="0"/>
              </a:rPr>
              <a:t>Photo URL http://i0.wp.com/www.realdavid.com/wp-content/uploads/2015/08/One-thing.jpg</a:t>
            </a:r>
          </a:p>
        </p:txBody>
      </p:sp>
    </p:spTree>
    <p:extLst>
      <p:ext uri="{BB962C8B-B14F-4D97-AF65-F5344CB8AC3E}">
        <p14:creationId xmlns:p14="http://schemas.microsoft.com/office/powerpoint/2010/main" val="518426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Grp="1" noRot="1" noChangeAspect="1" noChangeArrowheads="1"/>
          </p:cNvSpPr>
          <p:nvPr>
            <p:ph type="sldImg"/>
          </p:nvPr>
        </p:nvSpPr>
        <p:spPr>
          <a:solidFill>
            <a:srgbClr val="FFFFFF"/>
          </a:solidFill>
          <a:ln/>
        </p:spPr>
      </p:sp>
      <p:sp>
        <p:nvSpPr>
          <p:cNvPr id="49154" name="Rectangle 2"/>
          <p:cNvSpPr>
            <a:spLocks noGrp="1" noChangeArrowheads="1"/>
          </p:cNvSpPr>
          <p:nvPr>
            <p:ph type="body" idx="1"/>
          </p:nvPr>
        </p:nvSpPr>
        <p:spPr>
          <a:ln/>
        </p:spPr>
        <p:txBody>
          <a:bodyPr/>
          <a:lstStyle/>
          <a:p>
            <a:pPr eaLnBrk="1" hangingPunct="1">
              <a:spcBef>
                <a:spcPts val="1100"/>
              </a:spcBef>
              <a:defRPr/>
            </a:pPr>
            <a:r>
              <a:rPr lang="en-US" altLang="en-US" dirty="0" smtClean="0">
                <a:solidFill>
                  <a:srgbClr val="000000"/>
                </a:solidFill>
                <a:latin typeface="Calibri" charset="0"/>
                <a:ea typeface="Calibri" charset="0"/>
                <a:cs typeface="Calibri" charset="0"/>
                <a:sym typeface="Calibri" charset="0"/>
              </a:rPr>
              <a:t>Learning targets for the rest of the day are the following:</a:t>
            </a:r>
          </a:p>
          <a:p>
            <a:pPr marL="342900" indent="-342900" eaLnBrk="1" hangingPunct="1">
              <a:spcBef>
                <a:spcPts val="1100"/>
              </a:spcBef>
              <a:buFontTx/>
              <a:buChar char="•"/>
              <a:defRPr/>
            </a:pPr>
            <a:r>
              <a:rPr lang="en-US" altLang="en-US" dirty="0" smtClean="0">
                <a:solidFill>
                  <a:srgbClr val="000000"/>
                </a:solidFill>
                <a:latin typeface="Calibri" charset="0"/>
                <a:ea typeface="Calibri" charset="0"/>
                <a:cs typeface="Calibri" charset="0"/>
                <a:sym typeface="Calibri" charset="0"/>
              </a:rPr>
              <a:t>Develop </a:t>
            </a:r>
            <a:r>
              <a:rPr lang="en-US" altLang="en-US" dirty="0">
                <a:solidFill>
                  <a:srgbClr val="000000"/>
                </a:solidFill>
                <a:latin typeface="Calibri" charset="0"/>
                <a:ea typeface="Calibri" charset="0"/>
                <a:cs typeface="Calibri" charset="0"/>
                <a:sym typeface="Calibri" charset="0"/>
              </a:rPr>
              <a:t>a shared understanding of strategies to improve student achievement in line with the new standards and practices</a:t>
            </a:r>
            <a:r>
              <a:rPr lang="en-US" altLang="en-US" dirty="0" smtClean="0">
                <a:solidFill>
                  <a:srgbClr val="000000"/>
                </a:solidFill>
                <a:latin typeface="Calibri" charset="0"/>
                <a:ea typeface="Calibri" charset="0"/>
                <a:cs typeface="Calibri" charset="0"/>
                <a:sym typeface="Calibri" charset="0"/>
              </a:rPr>
              <a:t>.</a:t>
            </a:r>
            <a:endParaRPr lang="en-US" altLang="en-US" dirty="0">
              <a:solidFill>
                <a:srgbClr val="000000"/>
              </a:solidFill>
              <a:latin typeface="Calibri" charset="0"/>
              <a:ea typeface="Calibri" charset="0"/>
              <a:cs typeface="Calibri" charset="0"/>
              <a:sym typeface="Calibri" charset="0"/>
            </a:endParaRPr>
          </a:p>
          <a:p>
            <a:pPr marL="342900" indent="-342900" eaLnBrk="1" hangingPunct="1">
              <a:spcBef>
                <a:spcPts val="1100"/>
              </a:spcBef>
              <a:buFontTx/>
              <a:buChar char="•"/>
              <a:defRPr/>
            </a:pPr>
            <a:r>
              <a:rPr lang="en-US" altLang="en-US" dirty="0">
                <a:solidFill>
                  <a:srgbClr val="000000"/>
                </a:solidFill>
                <a:latin typeface="Calibri" charset="0"/>
                <a:ea typeface="Calibri" charset="0"/>
                <a:cs typeface="Calibri" charset="0"/>
                <a:sym typeface="Calibri" charset="0"/>
              </a:rPr>
              <a:t>Plan building PLC work for the 2013-14 school year.  </a:t>
            </a:r>
          </a:p>
        </p:txBody>
      </p:sp>
    </p:spTree>
    <p:extLst>
      <p:ext uri="{BB962C8B-B14F-4D97-AF65-F5344CB8AC3E}">
        <p14:creationId xmlns:p14="http://schemas.microsoft.com/office/powerpoint/2010/main" val="845752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Grp="1" noRot="1" noChangeAspect="1" noChangeArrowheads="1"/>
          </p:cNvSpPr>
          <p:nvPr>
            <p:ph type="sldImg"/>
          </p:nvPr>
        </p:nvSpPr>
        <p:spPr>
          <a:solidFill>
            <a:srgbClr val="FFFFFF"/>
          </a:solidFill>
          <a:ln/>
        </p:spPr>
      </p:sp>
      <p:sp>
        <p:nvSpPr>
          <p:cNvPr id="51202" name="Rectangle 2"/>
          <p:cNvSpPr>
            <a:spLocks noGrp="1" noChangeArrowheads="1"/>
          </p:cNvSpPr>
          <p:nvPr>
            <p:ph type="body" idx="1"/>
          </p:nvPr>
        </p:nvSpPr>
        <p:spPr>
          <a:ln/>
        </p:spPr>
        <p:txBody>
          <a:bodyPr/>
          <a:lstStyle/>
          <a:p>
            <a:pPr eaLnBrk="1" hangingPunct="1"/>
            <a:r>
              <a:rPr lang="en-US" altLang="en-US" sz="1600">
                <a:latin typeface="Helvetica" charset="0"/>
                <a:ea typeface="Helvetica" charset="0"/>
                <a:cs typeface="Helvetica" charset="0"/>
                <a:sym typeface="Helvetica" charset="0"/>
              </a:rPr>
              <a:t>I want to remind you of some schools we talked about in January.  We introduced some ideas to you that I think we may have a better collective understanding of at this point.</a:t>
            </a:r>
          </a:p>
          <a:p>
            <a:pPr eaLnBrk="1" hangingPunct="1"/>
            <a:endParaRPr lang="en-US" altLang="en-US" sz="1600">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3627978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7682" name="Rectangle 2"/>
          <p:cNvSpPr>
            <a:spLocks noGrp="1" noChangeArrowheads="1"/>
          </p:cNvSpPr>
          <p:nvPr>
            <p:ph type="body" idx="1"/>
          </p:nvPr>
        </p:nvSpPr>
        <p:spPr/>
        <p:txBody>
          <a:bodyPr/>
          <a:lstStyle/>
          <a:p>
            <a:pPr eaLnBrk="1" hangingPunct="1">
              <a:defRPr/>
            </a:pPr>
            <a:r>
              <a:rPr lang="en-US" altLang="en-US" sz="1600">
                <a:latin typeface="Helvetica" charset="0"/>
                <a:ea typeface="ＭＳ Ｐゴシック" charset="-128"/>
                <a:sym typeface="Helvetica" charset="0"/>
              </a:rPr>
              <a:t>#1 Focus on what students need to learn</a:t>
            </a:r>
          </a:p>
          <a:p>
            <a:pPr marL="0" lvl="1" eaLnBrk="1" hangingPunct="1">
              <a:defRPr/>
            </a:pPr>
            <a:r>
              <a:rPr lang="en-US" altLang="en-US" sz="1600">
                <a:latin typeface="Helvetica" charset="0"/>
                <a:ea typeface="ＭＳ Ｐゴシック" charset="-128"/>
                <a:sym typeface="Helvetica" charset="0"/>
              </a:rPr>
              <a:t>successful schools focus on standards</a:t>
            </a:r>
          </a:p>
          <a:p>
            <a:pPr marL="0" lvl="1" eaLnBrk="1" hangingPunct="1">
              <a:defRPr/>
            </a:pPr>
            <a:r>
              <a:rPr lang="en-US" altLang="en-US" sz="1600">
                <a:latin typeface="Helvetica" charset="0"/>
                <a:ea typeface="ＭＳ Ｐゴシック" charset="-128"/>
                <a:sym typeface="Helvetica" charset="0"/>
              </a:rPr>
              <a:t>successful schools do not focus instruction on the required state tests, they focus on the </a:t>
            </a:r>
            <a:r>
              <a:rPr lang="en-US" altLang="en-US" sz="1600" b="1">
                <a:latin typeface="Helvetica" charset="0"/>
                <a:ea typeface="ＭＳ Ｐゴシック" charset="-128"/>
                <a:sym typeface="Helvetica" charset="0"/>
              </a:rPr>
              <a:t>standards</a:t>
            </a:r>
          </a:p>
        </p:txBody>
      </p:sp>
    </p:spTree>
    <p:extLst>
      <p:ext uri="{BB962C8B-B14F-4D97-AF65-F5344CB8AC3E}">
        <p14:creationId xmlns:p14="http://schemas.microsoft.com/office/powerpoint/2010/main" val="837172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29730" name="Rectangle 2"/>
          <p:cNvSpPr>
            <a:spLocks noGrp="1" noChangeArrowheads="1"/>
          </p:cNvSpPr>
          <p:nvPr>
            <p:ph type="body" idx="1"/>
          </p:nvPr>
        </p:nvSpPr>
        <p:spPr/>
        <p:txBody>
          <a:bodyPr/>
          <a:lstStyle/>
          <a:p>
            <a:pPr eaLnBrk="1" hangingPunct="1">
              <a:defRPr/>
            </a:pPr>
            <a:r>
              <a:rPr lang="en-US" altLang="en-US" sz="1600">
                <a:latin typeface="Helvetica" charset="0"/>
                <a:ea typeface="ＭＳ Ｐゴシック" charset="-128"/>
                <a:sym typeface="Helvetica" charset="0"/>
              </a:rPr>
              <a:t>#2 Teacher collaboration</a:t>
            </a:r>
          </a:p>
          <a:p>
            <a:pPr marL="0" lvl="1" eaLnBrk="1" hangingPunct="1">
              <a:defRPr/>
            </a:pPr>
            <a:r>
              <a:rPr lang="en-US" altLang="en-US" sz="1600">
                <a:latin typeface="Helvetica" charset="0"/>
                <a:ea typeface="ＭＳ Ｐゴシック" charset="-128"/>
                <a:sym typeface="Helvetica" charset="0"/>
              </a:rPr>
              <a:t>Teachers spend collaborative time focusing on what students need to learn.</a:t>
            </a:r>
          </a:p>
          <a:p>
            <a:pPr marL="0" lvl="1" eaLnBrk="1" hangingPunct="1">
              <a:defRPr/>
            </a:pPr>
            <a:r>
              <a:rPr lang="en-US" altLang="en-US" sz="1600">
                <a:latin typeface="Helvetica" charset="0"/>
                <a:ea typeface="ＭＳ Ｐゴシック" charset="-128"/>
                <a:sym typeface="Helvetica" charset="0"/>
              </a:rPr>
              <a:t>Collaborative time is structured with a clear agenda and rules of engagement</a:t>
            </a:r>
          </a:p>
          <a:p>
            <a:pPr marL="0" lvl="1" eaLnBrk="1" hangingPunct="1">
              <a:defRPr/>
            </a:pPr>
            <a:endParaRPr lang="en-US" altLang="en-US" sz="1600">
              <a:latin typeface="Helvetica" charset="0"/>
              <a:ea typeface="ＭＳ Ｐゴシック" charset="-128"/>
              <a:sym typeface="Helvetica" charset="0"/>
            </a:endParaRPr>
          </a:p>
          <a:p>
            <a:pPr marL="0" lvl="1" eaLnBrk="1" hangingPunct="1">
              <a:defRPr/>
            </a:pPr>
            <a:r>
              <a:rPr lang="en-US" altLang="en-US" sz="1600">
                <a:latin typeface="Helvetica" charset="0"/>
                <a:ea typeface="ＭＳ Ｐゴシック" charset="-128"/>
                <a:sym typeface="Helvetica" charset="0"/>
              </a:rPr>
              <a:t>Photo Credit</a:t>
            </a:r>
          </a:p>
          <a:p>
            <a:pPr marL="0" lvl="1" eaLnBrk="1" hangingPunct="1">
              <a:defRPr/>
            </a:pPr>
            <a:r>
              <a:rPr lang="en-US" altLang="en-US" sz="1600">
                <a:latin typeface="Calibri" charset="0"/>
                <a:ea typeface="ＭＳ Ｐゴシック" charset="-128"/>
              </a:rPr>
              <a:t>Collaboration/ Ron Mader/ Website </a:t>
            </a:r>
            <a:r>
              <a:rPr lang="en-US" altLang="en-US" sz="1600">
                <a:latin typeface="Calibri" charset="0"/>
                <a:ea typeface="ＭＳ Ｐゴシック" charset="-128"/>
                <a:hlinkClick r:id="rId3"/>
              </a:rPr>
              <a:t>https://www.flickr.com/photos/planeta/</a:t>
            </a:r>
            <a:r>
              <a:rPr lang="en-US" altLang="en-US" sz="1600">
                <a:latin typeface="Calibri" charset="0"/>
                <a:ea typeface="ＭＳ Ｐゴシック" charset="-128"/>
              </a:rPr>
              <a:t>/12/8/2011/ Photo URL https://www.flickr.com/photos/planeta/6479325155</a:t>
            </a:r>
          </a:p>
          <a:p>
            <a:pPr marL="0" lvl="1" eaLnBrk="1" hangingPunct="1">
              <a:defRPr/>
            </a:pPr>
            <a:endParaRPr lang="en-US" altLang="en-US" sz="1600">
              <a:latin typeface="Helvetica" charset="0"/>
              <a:ea typeface="ＭＳ Ｐゴシック" charset="-128"/>
              <a:sym typeface="Helvetica" charset="0"/>
            </a:endParaRPr>
          </a:p>
          <a:p>
            <a:pPr marL="0" lvl="1" eaLnBrk="1" hangingPunct="1">
              <a:defRPr/>
            </a:pPr>
            <a:endParaRPr lang="en-US" altLang="en-US" sz="1600">
              <a:latin typeface="Helvetica" charset="0"/>
              <a:ea typeface="ＭＳ Ｐゴシック" charset="-128"/>
              <a:sym typeface="Helvetica" charset="0"/>
            </a:endParaRPr>
          </a:p>
        </p:txBody>
      </p:sp>
    </p:spTree>
    <p:extLst>
      <p:ext uri="{BB962C8B-B14F-4D97-AF65-F5344CB8AC3E}">
        <p14:creationId xmlns:p14="http://schemas.microsoft.com/office/powerpoint/2010/main" val="47470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1778" name="Rectangle 2"/>
          <p:cNvSpPr>
            <a:spLocks noGrp="1" noChangeArrowheads="1"/>
          </p:cNvSpPr>
          <p:nvPr>
            <p:ph type="body" idx="1"/>
          </p:nvPr>
        </p:nvSpPr>
        <p:spPr/>
        <p:txBody>
          <a:bodyPr/>
          <a:lstStyle/>
          <a:p>
            <a:pPr marL="57150" eaLnBrk="1" hangingPunct="1">
              <a:defRPr/>
            </a:pPr>
            <a:r>
              <a:rPr lang="en-US" altLang="en-US" sz="1400" dirty="0" smtClean="0">
                <a:solidFill>
                  <a:srgbClr val="000000"/>
                </a:solidFill>
                <a:latin typeface="Calibri Bold" charset="0"/>
                <a:ea typeface="ＭＳ Ｐゴシック" charset="-128"/>
                <a:sym typeface="Calibri Bold" charset="0"/>
              </a:rPr>
              <a:t>Successful schools depend on formative assessment, linked to teacher created learning progressions- something we’ll talk about later on today.</a:t>
            </a:r>
          </a:p>
          <a:p>
            <a:pPr marL="57150" eaLnBrk="1" hangingPunct="1">
              <a:defRPr/>
            </a:pPr>
            <a:r>
              <a:rPr lang="en-US" altLang="en-US" sz="1400" dirty="0" smtClean="0">
                <a:solidFill>
                  <a:srgbClr val="000000"/>
                </a:solidFill>
                <a:latin typeface="Calibri Bold" charset="0"/>
                <a:ea typeface="ＭＳ Ｐゴシック" charset="-128"/>
                <a:sym typeface="Calibri Bold" charset="0"/>
              </a:rPr>
              <a:t>#</a:t>
            </a:r>
            <a:r>
              <a:rPr lang="en-US" altLang="en-US" sz="1400" dirty="0">
                <a:solidFill>
                  <a:srgbClr val="000000"/>
                </a:solidFill>
                <a:latin typeface="Calibri Bold" charset="0"/>
                <a:ea typeface="ＭＳ Ｐゴシック" charset="-128"/>
                <a:sym typeface="Calibri Bold" charset="0"/>
              </a:rPr>
              <a:t>3 Assess frequently to see if students are learning</a:t>
            </a:r>
          </a:p>
          <a:p>
            <a:pPr marL="57150" eaLnBrk="1" hangingPunct="1">
              <a:buClr>
                <a:srgbClr val="000000"/>
              </a:buClr>
              <a:buSzPct val="125000"/>
              <a:buFont typeface="Calibri" charset="0"/>
              <a:buChar char="•"/>
              <a:defRPr/>
            </a:pPr>
            <a:r>
              <a:rPr lang="en-US" altLang="en-US" sz="1400" dirty="0">
                <a:solidFill>
                  <a:srgbClr val="000000"/>
                </a:solidFill>
                <a:latin typeface="Calibri" charset="0"/>
                <a:ea typeface="ＭＳ Ｐゴシック" charset="-128"/>
                <a:sym typeface="Calibri" charset="0"/>
              </a:rPr>
              <a:t>successful schools use frequent </a:t>
            </a:r>
            <a:r>
              <a:rPr lang="en-US" altLang="en-US" sz="1400" dirty="0">
                <a:solidFill>
                  <a:srgbClr val="000000"/>
                </a:solidFill>
                <a:latin typeface="Calibri Italic" charset="0"/>
                <a:ea typeface="ＭＳ Ｐゴシック" charset="-128"/>
                <a:sym typeface="Calibri Italic" charset="0"/>
              </a:rPr>
              <a:t>formative</a:t>
            </a:r>
            <a:r>
              <a:rPr lang="en-US" altLang="en-US" sz="1400" dirty="0">
                <a:solidFill>
                  <a:srgbClr val="000000"/>
                </a:solidFill>
                <a:latin typeface="Calibri" charset="0"/>
                <a:ea typeface="ＭＳ Ｐゴシック" charset="-128"/>
                <a:sym typeface="Calibri" charset="0"/>
              </a:rPr>
              <a:t> assessments--not to give a grade but to see if students are learning what they need to </a:t>
            </a:r>
            <a:r>
              <a:rPr lang="en-US" altLang="en-US" sz="1400" dirty="0" smtClean="0">
                <a:solidFill>
                  <a:srgbClr val="000000"/>
                </a:solidFill>
                <a:latin typeface="Calibri" charset="0"/>
                <a:ea typeface="ＭＳ Ｐゴシック" charset="-128"/>
                <a:sym typeface="Calibri" charset="0"/>
              </a:rPr>
              <a:t>know.  The formative assessment tasks are given at a critical point of the lesson in order to ensure that students have mastered the learning target and are ready to move on to the next step in learning.</a:t>
            </a:r>
            <a:endParaRPr lang="en-US" altLang="en-US" sz="1400"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112495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3826" name="Rectangle 2"/>
          <p:cNvSpPr>
            <a:spLocks noGrp="1" noChangeArrowheads="1"/>
          </p:cNvSpPr>
          <p:nvPr>
            <p:ph type="body" idx="1"/>
          </p:nvPr>
        </p:nvSpPr>
        <p:spPr/>
        <p:txBody>
          <a:bodyPr/>
          <a:lstStyle/>
          <a:p>
            <a:pPr marL="57150" eaLnBrk="1" hangingPunct="1">
              <a:defRPr/>
            </a:pPr>
            <a:r>
              <a:rPr lang="en-US" altLang="en-US" dirty="0">
                <a:solidFill>
                  <a:srgbClr val="000000"/>
                </a:solidFill>
                <a:latin typeface="Calibri Bold" charset="0"/>
                <a:ea typeface="ＭＳ Ｐゴシック" charset="-128"/>
                <a:sym typeface="Calibri Bold" charset="0"/>
              </a:rPr>
              <a:t>#4 Use data to inform instruction</a:t>
            </a:r>
          </a:p>
          <a:p>
            <a:pPr marL="39688" eaLnBrk="1" hangingPunct="1">
              <a:defRPr/>
            </a:pPr>
            <a:r>
              <a:rPr lang="en-US" altLang="en-US" sz="1600" dirty="0" smtClean="0"/>
              <a:t>Teachers bring together student work and data to:</a:t>
            </a:r>
          </a:p>
          <a:p>
            <a:pPr marL="171450" indent="-171450">
              <a:spcBef>
                <a:spcPts val="527"/>
              </a:spcBef>
              <a:buFont typeface="Arial" charset="0"/>
              <a:buChar char="•"/>
              <a:defRPr/>
            </a:pPr>
            <a:r>
              <a:rPr lang="en-US" altLang="en-US" dirty="0" smtClean="0"/>
              <a:t>gauge how learning is going overall;</a:t>
            </a:r>
          </a:p>
          <a:p>
            <a:pPr marL="171450" indent="-171450">
              <a:spcBef>
                <a:spcPts val="527"/>
              </a:spcBef>
              <a:buFont typeface="Arial" charset="0"/>
              <a:buChar char="•"/>
              <a:defRPr/>
            </a:pPr>
            <a:r>
              <a:rPr lang="en-US" altLang="en-US" dirty="0" smtClean="0"/>
              <a:t>identify struggling students that need help and students who have mastered the material and need challenge;</a:t>
            </a:r>
          </a:p>
          <a:p>
            <a:pPr marL="171450" indent="-171450">
              <a:spcBef>
                <a:spcPts val="527"/>
              </a:spcBef>
              <a:buFont typeface="Arial" charset="0"/>
              <a:buChar char="•"/>
              <a:defRPr/>
            </a:pPr>
            <a:r>
              <a:rPr lang="en-US" altLang="en-US" dirty="0" smtClean="0"/>
              <a:t>see patterns that would be otherwise invisible—or, at least, difficult—for  individual teachers to tease out. </a:t>
            </a:r>
          </a:p>
          <a:p>
            <a:pPr marL="57150" eaLnBrk="1" hangingPunct="1">
              <a:spcBef>
                <a:spcPts val="1000"/>
              </a:spcBef>
              <a:buClr>
                <a:srgbClr val="000000"/>
              </a:buClr>
              <a:buFont typeface="Arial" charset="0"/>
              <a:buNone/>
              <a:defRPr/>
            </a:pPr>
            <a:endParaRPr lang="en-US" altLang="en-US" dirty="0">
              <a:solidFill>
                <a:srgbClr val="000000"/>
              </a:solidFill>
              <a:latin typeface="Calibri" charset="0"/>
              <a:ea typeface="ＭＳ Ｐゴシック" charset="-128"/>
              <a:sym typeface="Calibri" charset="0"/>
            </a:endParaRPr>
          </a:p>
          <a:p>
            <a:pPr marL="57150" eaLnBrk="1" hangingPunct="1">
              <a:spcBef>
                <a:spcPts val="1000"/>
              </a:spcBef>
              <a:buClr>
                <a:srgbClr val="000000"/>
              </a:buClr>
              <a:defRPr/>
            </a:pPr>
            <a:r>
              <a:rPr lang="en-US" altLang="en-US" dirty="0">
                <a:solidFill>
                  <a:srgbClr val="000000"/>
                </a:solidFill>
                <a:latin typeface="Calibri" charset="0"/>
                <a:ea typeface="ＭＳ Ｐゴシック" charset="-128"/>
                <a:sym typeface="Calibri" charset="0"/>
              </a:rPr>
              <a:t>Photo Credits</a:t>
            </a:r>
          </a:p>
          <a:p>
            <a:pPr marL="57150">
              <a:defRPr/>
            </a:pPr>
            <a:r>
              <a:rPr lang="en-US" altLang="en-US" dirty="0">
                <a:latin typeface="Calibri" charset="0"/>
                <a:ea typeface="ＭＳ Ｐゴシック" charset="-128"/>
              </a:rPr>
              <a:t>Big Data’s definition illustrated with texts/ </a:t>
            </a:r>
            <a:r>
              <a:rPr lang="en-US" altLang="en-US" dirty="0" err="1">
                <a:latin typeface="Calibri" charset="0"/>
                <a:ea typeface="ＭＳ Ｐゴシック" charset="-128"/>
              </a:rPr>
              <a:t>Camelia</a:t>
            </a:r>
            <a:r>
              <a:rPr lang="en-US" altLang="en-US" dirty="0">
                <a:latin typeface="Calibri" charset="0"/>
                <a:ea typeface="ＭＳ Ｐゴシック" charset="-128"/>
              </a:rPr>
              <a:t> </a:t>
            </a:r>
            <a:r>
              <a:rPr lang="en-US" altLang="en-US" dirty="0" err="1">
                <a:latin typeface="Calibri" charset="0"/>
                <a:ea typeface="ＭＳ Ｐゴシック" charset="-128"/>
              </a:rPr>
              <a:t>Boban</a:t>
            </a:r>
            <a:r>
              <a:rPr lang="en-US" altLang="en-US" dirty="0">
                <a:latin typeface="Calibri" charset="0"/>
                <a:ea typeface="ＭＳ Ｐゴシック" charset="-128"/>
              </a:rPr>
              <a:t>/ Website </a:t>
            </a:r>
            <a:r>
              <a:rPr lang="en-US" altLang="en-US" dirty="0">
                <a:latin typeface="Calibri" charset="0"/>
                <a:ea typeface="ＭＳ Ｐゴシック" charset="-128"/>
                <a:hlinkClick r:id="rId3"/>
              </a:rPr>
              <a:t>https://commons.wikimedia.org/wiki/User:Camelia.boban/</a:t>
            </a:r>
            <a:r>
              <a:rPr lang="en-US" altLang="en-US" dirty="0">
                <a:latin typeface="Calibri" charset="0"/>
                <a:ea typeface="ＭＳ Ｐゴシック" charset="-128"/>
              </a:rPr>
              <a:t> </a:t>
            </a:r>
          </a:p>
          <a:p>
            <a:pPr marL="57150">
              <a:defRPr/>
            </a:pPr>
            <a:r>
              <a:rPr lang="en-US" altLang="en-US" dirty="0">
                <a:latin typeface="Calibri" charset="0"/>
                <a:ea typeface="ＭＳ Ｐゴシック" charset="-128"/>
              </a:rPr>
              <a:t>6/1 2014/ Photo URL https://</a:t>
            </a:r>
            <a:r>
              <a:rPr lang="en-US" altLang="en-US" dirty="0" err="1">
                <a:latin typeface="Calibri" charset="0"/>
                <a:ea typeface="ＭＳ Ｐゴシック" charset="-128"/>
              </a:rPr>
              <a:t>commons.wikimedia.org</a:t>
            </a:r>
            <a:r>
              <a:rPr lang="en-US" altLang="en-US" dirty="0">
                <a:latin typeface="Calibri" charset="0"/>
                <a:ea typeface="ＭＳ Ｐゴシック" charset="-128"/>
              </a:rPr>
              <a:t>/wiki/File:BigData_2267x1146_white.png</a:t>
            </a:r>
          </a:p>
          <a:p>
            <a:pPr marL="57150" eaLnBrk="1" hangingPunct="1">
              <a:spcBef>
                <a:spcPts val="1000"/>
              </a:spcBef>
              <a:buClr>
                <a:srgbClr val="000000"/>
              </a:buClr>
              <a:defRP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721405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335874" name="Rectangle 2"/>
          <p:cNvSpPr>
            <a:spLocks noGrp="1" noChangeArrowheads="1"/>
          </p:cNvSpPr>
          <p:nvPr>
            <p:ph type="body" idx="1"/>
          </p:nvPr>
        </p:nvSpPr>
        <p:spPr/>
        <p:txBody>
          <a:bodyPr/>
          <a:lstStyle/>
          <a:p>
            <a:pPr marL="55563" eaLnBrk="1" hangingPunct="1">
              <a:defRPr/>
            </a:pPr>
            <a:r>
              <a:rPr lang="en-US" altLang="en-US">
                <a:solidFill>
                  <a:srgbClr val="000000"/>
                </a:solidFill>
                <a:latin typeface="Calibri Bold" charset="0"/>
                <a:ea typeface="ＭＳ Ｐゴシック" charset="-128"/>
                <a:sym typeface="Calibri Bold" charset="0"/>
              </a:rPr>
              <a:t>#5 Build personal relationships</a:t>
            </a:r>
          </a:p>
          <a:p>
            <a:pPr marL="55563" eaLnBrk="1" hangingPunct="1">
              <a:buClr>
                <a:srgbClr val="000000"/>
              </a:buClr>
              <a:buSzPct val="125000"/>
              <a:buFont typeface="Calibri" charset="0"/>
              <a:buChar char="•"/>
              <a:defRPr/>
            </a:pPr>
            <a:r>
              <a:rPr lang="en-US" altLang="en-US">
                <a:solidFill>
                  <a:srgbClr val="000000"/>
                </a:solidFill>
                <a:latin typeface="Calibri" charset="0"/>
                <a:ea typeface="ＭＳ Ｐゴシック" charset="-128"/>
                <a:sym typeface="Calibri" charset="0"/>
              </a:rPr>
              <a:t>Between students</a:t>
            </a:r>
          </a:p>
          <a:p>
            <a:pPr marL="55563" eaLnBrk="1" hangingPunct="1">
              <a:buClr>
                <a:srgbClr val="000000"/>
              </a:buClr>
              <a:buSzPct val="125000"/>
              <a:buFont typeface="Calibri" charset="0"/>
              <a:buChar char="•"/>
              <a:defRPr/>
            </a:pPr>
            <a:r>
              <a:rPr lang="en-US" altLang="en-US">
                <a:solidFill>
                  <a:srgbClr val="000000"/>
                </a:solidFill>
                <a:latin typeface="Calibri" charset="0"/>
                <a:ea typeface="ＭＳ Ｐゴシック" charset="-128"/>
                <a:sym typeface="Calibri" charset="0"/>
              </a:rPr>
              <a:t>Between students, teachers, and principals</a:t>
            </a:r>
          </a:p>
          <a:p>
            <a:pPr marL="55563" eaLnBrk="1" hangingPunct="1">
              <a:buClr>
                <a:srgbClr val="000000"/>
              </a:buClr>
              <a:buSzPct val="125000"/>
              <a:buFont typeface="Calibri" charset="0"/>
              <a:buChar char="•"/>
              <a:defRPr/>
            </a:pPr>
            <a:r>
              <a:rPr lang="en-US" altLang="en-US">
                <a:solidFill>
                  <a:srgbClr val="000000"/>
                </a:solidFill>
                <a:latin typeface="Calibri" charset="0"/>
                <a:ea typeface="ＭＳ Ｐゴシック" charset="-128"/>
                <a:sym typeface="Calibri" charset="0"/>
              </a:rPr>
              <a:t>Between teachers</a:t>
            </a:r>
          </a:p>
          <a:p>
            <a:pPr marL="55563" eaLnBrk="1" hangingPunct="1">
              <a:buClr>
                <a:srgbClr val="000000"/>
              </a:buClr>
              <a:buSzPct val="125000"/>
              <a:buFont typeface="Calibri" charset="0"/>
              <a:buChar char="•"/>
              <a:defRPr/>
            </a:pPr>
            <a:endParaRPr lang="en-US" altLang="en-US">
              <a:solidFill>
                <a:srgbClr val="000000"/>
              </a:solidFill>
              <a:latin typeface="Calibri" charset="0"/>
              <a:ea typeface="ＭＳ Ｐゴシック" charset="-128"/>
              <a:sym typeface="Calibri" charset="0"/>
            </a:endParaRPr>
          </a:p>
          <a:p>
            <a:pPr marL="55563" eaLnBrk="1" hangingPunct="1">
              <a:buClr>
                <a:srgbClr val="000000"/>
              </a:buClr>
              <a:buSzPct val="125000"/>
              <a:buFont typeface="Calibri" charset="0"/>
              <a:buNone/>
              <a:defRPr/>
            </a:pPr>
            <a:r>
              <a:rPr lang="en-US" altLang="en-US">
                <a:solidFill>
                  <a:srgbClr val="000000"/>
                </a:solidFill>
                <a:latin typeface="Calibri" charset="0"/>
                <a:ea typeface="ＭＳ Ｐゴシック" charset="-128"/>
                <a:sym typeface="Calibri" charset="0"/>
              </a:rPr>
              <a:t>Photo Credit</a:t>
            </a:r>
          </a:p>
          <a:p>
            <a:pPr marL="55563" eaLnBrk="1" hangingPunct="1">
              <a:buClr>
                <a:srgbClr val="000000"/>
              </a:buClr>
              <a:buSzPct val="125000"/>
              <a:buFont typeface="Calibri" charset="0"/>
              <a:buNone/>
              <a:defRPr/>
            </a:pPr>
            <a:r>
              <a:rPr lang="en-US" altLang="en-US">
                <a:solidFill>
                  <a:schemeClr val="bg1"/>
                </a:solidFill>
                <a:ea typeface="ＭＳ Ｐゴシック" charset="-128"/>
              </a:rPr>
              <a:t>San Salvador Build Site/ Own Work/ 3/13/2013/Photo URL https://commons.wikimedia.org/wiki/File:San_Salvador_Build_Site-11.jpg </a:t>
            </a:r>
          </a:p>
          <a:p>
            <a:pPr marL="55563" eaLnBrk="1" hangingPunct="1">
              <a:buClr>
                <a:srgbClr val="000000"/>
              </a:buClr>
              <a:buSzPct val="125000"/>
              <a:buFont typeface="Calibri" charset="0"/>
              <a:buNone/>
              <a:defRPr/>
            </a:pP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767941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Grp="1" noRot="1" noChangeAspect="1" noChangeArrowheads="1"/>
          </p:cNvSpPr>
          <p:nvPr>
            <p:ph type="sldImg"/>
          </p:nvPr>
        </p:nvSpPr>
        <p:spPr>
          <a:solidFill>
            <a:srgbClr val="FFFFFF"/>
          </a:solidFill>
          <a:ln/>
        </p:spPr>
      </p:sp>
      <p:sp>
        <p:nvSpPr>
          <p:cNvPr id="63490" name="Rectangle 2"/>
          <p:cNvSpPr>
            <a:spLocks noGrp="1" noChangeArrowheads="1"/>
          </p:cNvSpPr>
          <p:nvPr>
            <p:ph type="body" idx="1"/>
          </p:nvPr>
        </p:nvSpPr>
        <p:spPr>
          <a:ln/>
        </p:spPr>
        <p:txBody>
          <a:bodyPr/>
          <a:lstStyle/>
          <a:p>
            <a:pPr eaLnBrk="1" hangingPunct="1"/>
            <a:r>
              <a:rPr lang="en-US" altLang="en-US" sz="1600">
                <a:latin typeface="Helvetica" charset="0"/>
                <a:ea typeface="Helvetica" charset="0"/>
                <a:cs typeface="Helvetica" charset="0"/>
                <a:sym typeface="Helvetica" charset="0"/>
              </a:rPr>
              <a:t>“</a:t>
            </a:r>
            <a:r>
              <a:rPr lang="en-US" altLang="en-US" sz="1600">
                <a:latin typeface="Calibri" charset="0"/>
                <a:ea typeface="Calibri" charset="0"/>
                <a:cs typeface="Calibri" charset="0"/>
                <a:sym typeface="Calibri" charset="0"/>
              </a:rPr>
              <a:t>The research is unequivocal:  When schools build collaborative cultures, commit to all students’ learning, and use data systematically through ongoing inquiry into improving instruction, they improve results for students” </a:t>
            </a:r>
            <a:r>
              <a:rPr lang="en-US" altLang="en-US" sz="1600">
                <a:latin typeface="Helvetica" charset="0"/>
                <a:ea typeface="Helvetica" charset="0"/>
                <a:cs typeface="Helvetica" charset="0"/>
                <a:sym typeface="Helvetica" charset="0"/>
              </a:rPr>
              <a:t> </a:t>
            </a:r>
          </a:p>
          <a:p>
            <a:pPr eaLnBrk="1" hangingPunct="1"/>
            <a:endParaRPr lang="en-US" altLang="en-US" sz="1600">
              <a:latin typeface="Helvetica" charset="0"/>
              <a:ea typeface="Helvetica" charset="0"/>
              <a:cs typeface="Helvetica" charset="0"/>
              <a:sym typeface="Helvetica" charset="0"/>
            </a:endParaRPr>
          </a:p>
          <a:p>
            <a:pPr eaLnBrk="1" hangingPunct="1"/>
            <a:endParaRPr lang="en-US" altLang="en-US" sz="1600">
              <a:latin typeface="Helvetica" charset="0"/>
              <a:ea typeface="Helvetica" charset="0"/>
              <a:cs typeface="Helvetica" charset="0"/>
              <a:sym typeface="Helvetica" charset="0"/>
            </a:endParaRPr>
          </a:p>
          <a:p>
            <a:pPr eaLnBrk="1" hangingPunct="1"/>
            <a:r>
              <a:rPr lang="en-US" altLang="en-US" sz="1600">
                <a:latin typeface="Helvetica" charset="0"/>
                <a:ea typeface="Helvetica" charset="0"/>
                <a:cs typeface="Helvetica" charset="0"/>
                <a:sym typeface="Helvetica" charset="0"/>
              </a:rPr>
              <a:t>Nancy Love (2009), citing research from:</a:t>
            </a:r>
          </a:p>
          <a:p>
            <a:pPr eaLnBrk="1" hangingPunct="1"/>
            <a:r>
              <a:rPr lang="en-US" altLang="en-US" sz="1600">
                <a:latin typeface="Helvetica" charset="0"/>
                <a:ea typeface="Helvetica" charset="0"/>
                <a:cs typeface="Helvetica" charset="0"/>
                <a:sym typeface="Helvetica" charset="0"/>
              </a:rPr>
              <a:t>	Elmore, 2003; Loucks-Horsley, Love, Stiles, Mundry, &amp; Hewson, 2003; Louis, Kruse, &amp; Marks, 1996; Love, 2004; McLaughlin &amp; Talbert, 2001; National Staff Development Council, 2001.</a:t>
            </a:r>
          </a:p>
        </p:txBody>
      </p:sp>
    </p:spTree>
    <p:extLst>
      <p:ext uri="{BB962C8B-B14F-4D97-AF65-F5344CB8AC3E}">
        <p14:creationId xmlns:p14="http://schemas.microsoft.com/office/powerpoint/2010/main" val="4104080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Rot="1" noChangeAspect="1" noChangeArrowheads="1"/>
          </p:cNvSpPr>
          <p:nvPr>
            <p:ph type="sldImg"/>
          </p:nvPr>
        </p:nvSpPr>
        <p:spPr>
          <a:solidFill>
            <a:srgbClr val="FFFFFF"/>
          </a:solidFill>
          <a:ln/>
        </p:spPr>
      </p:sp>
      <p:sp>
        <p:nvSpPr>
          <p:cNvPr id="65538" name="Rectangle 2"/>
          <p:cNvSpPr>
            <a:spLocks noGrp="1" noChangeArrowheads="1"/>
          </p:cNvSpPr>
          <p:nvPr>
            <p:ph type="body" idx="1"/>
          </p:nvPr>
        </p:nvSpPr>
        <p:spPr>
          <a:ln/>
        </p:spPr>
        <p:txBody>
          <a:bodyPr/>
          <a:lstStyle/>
          <a:p>
            <a:pPr marL="57150" eaLnBrk="1" hangingPunct="1"/>
            <a:r>
              <a:rPr lang="en-US" altLang="en-US">
                <a:solidFill>
                  <a:srgbClr val="000000"/>
                </a:solidFill>
                <a:latin typeface="Calibri" charset="0"/>
                <a:ea typeface="Calibri" charset="0"/>
                <a:cs typeface="Calibri" charset="0"/>
                <a:sym typeface="Calibri" charset="0"/>
              </a:rPr>
              <a:t>Part of engaging students in a different way may be very related to this idea expressed by John Hattie.</a:t>
            </a:r>
          </a:p>
          <a:p>
            <a:pPr marL="57150" eaLnBrk="1" hangingPunct="1"/>
            <a:endParaRPr lang="en-US" altLang="en-US">
              <a:solidFill>
                <a:srgbClr val="000000"/>
              </a:solidFill>
              <a:latin typeface="Calibri" charset="0"/>
              <a:ea typeface="Calibri" charset="0"/>
              <a:cs typeface="Calibri" charset="0"/>
              <a:sym typeface="Calibri" charset="0"/>
            </a:endParaRPr>
          </a:p>
          <a:p>
            <a:pPr marL="57150" eaLnBrk="1" hangingPunct="1"/>
            <a:r>
              <a:rPr lang="en-US" altLang="en-US">
                <a:solidFill>
                  <a:srgbClr val="000000"/>
                </a:solidFill>
                <a:latin typeface="Calibri" charset="0"/>
                <a:ea typeface="Calibri" charset="0"/>
                <a:cs typeface="Calibri" charset="0"/>
                <a:sym typeface="Calibri" charset="0"/>
              </a:rPr>
              <a:t>The most powerful way of thinking about a teacher’s role is for teachers to see themselves as </a:t>
            </a:r>
            <a:r>
              <a:rPr lang="en-US" altLang="en-US">
                <a:solidFill>
                  <a:srgbClr val="000000"/>
                </a:solidFill>
                <a:latin typeface="Calibri Italic" charset="0"/>
                <a:ea typeface="Calibri Italic" charset="0"/>
                <a:cs typeface="Calibri Italic" charset="0"/>
                <a:sym typeface="Calibri Italic" charset="0"/>
              </a:rPr>
              <a:t>evaluators</a:t>
            </a:r>
            <a:r>
              <a:rPr lang="en-US" altLang="en-US">
                <a:solidFill>
                  <a:srgbClr val="000000"/>
                </a:solidFill>
                <a:latin typeface="Calibri" charset="0"/>
                <a:ea typeface="Calibri" charset="0"/>
                <a:cs typeface="Calibri" charset="0"/>
                <a:sym typeface="Calibri" charset="0"/>
              </a:rPr>
              <a:t> of their effects on students.  It’s about the LEARNING...</a:t>
            </a:r>
          </a:p>
          <a:p>
            <a:pPr marL="57150" eaLnBrk="1" hangingPunct="1"/>
            <a:endParaRPr lang="en-US" altLang="en-US">
              <a:solidFill>
                <a:srgbClr val="000000"/>
              </a:solidFill>
              <a:latin typeface="Calibri" charset="0"/>
              <a:ea typeface="Calibri" charset="0"/>
              <a:cs typeface="Calibri" charset="0"/>
              <a:sym typeface="Calibri" charset="0"/>
            </a:endParaRPr>
          </a:p>
          <a:p>
            <a:pPr marL="57150" eaLnBrk="1" hangingPunct="1"/>
            <a:r>
              <a:rPr lang="en-US" altLang="en-US">
                <a:solidFill>
                  <a:srgbClr val="000000"/>
                </a:solidFill>
                <a:latin typeface="Calibri" charset="0"/>
                <a:ea typeface="Calibri" charset="0"/>
                <a:cs typeface="Calibri" charset="0"/>
                <a:sym typeface="Calibri" charset="0"/>
              </a:rPr>
              <a:t>If we’re going to become evaluators of our effects on students, knowing where the research says are good places to start is probably a good idea.  John Hattie studied the effect of a variety of interventions listed in this book as well as the precursor.  The good news from Hattie’s research is that most of what we do in school’s is not damaging to students but since we have limited time and energy, we might want to focus our efforts on interventions that have the highest impact.</a:t>
            </a:r>
          </a:p>
          <a:p>
            <a:pPr marL="57150" eaLnBrk="1" hangingPunct="1"/>
            <a:endParaRPr lang="en-US" altLang="en-US">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0975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p:txBody>
          <a:bodyPr/>
          <a:lstStyle/>
          <a:p>
            <a:pPr eaLnBrk="1" hangingPunct="1">
              <a:defRPr/>
            </a:pPr>
            <a:r>
              <a:rPr lang="en-US" altLang="en-US" sz="1400" dirty="0" smtClean="0">
                <a:latin typeface="Calibri" charset="0"/>
                <a:ea typeface="ＭＳ Ｐゴシック" charset="-128"/>
                <a:sym typeface="Calibri" charset="0"/>
              </a:rPr>
              <a:t> </a:t>
            </a:r>
            <a:r>
              <a:rPr lang="en-US" altLang="en-US" sz="1400" dirty="0" smtClean="0">
                <a:latin typeface="Lucida Grande" charset="0"/>
                <a:ea typeface="Lucida Grande" charset="0"/>
                <a:cs typeface="Lucida Grande" charset="0"/>
                <a:sym typeface="Lucida Grande" charset="0"/>
              </a:rPr>
              <a:t>We started the week reminding you of our model of effective instruction.  Over the course of the very short time that we’ve worked together, we’ve begun to examine some of the factors that are part of our model.  This summer, we really focused on increasing your content and pedagogical content knowledge.  We’ve not yet talked about fixed vs growth mindset but we’ll get there later this morning.</a:t>
            </a:r>
          </a:p>
          <a:p>
            <a:pPr eaLnBrk="1" hangingPunct="1">
              <a:defRPr/>
            </a:pP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Photo Credit</a:t>
            </a:r>
          </a:p>
          <a:p>
            <a:pPr eaLnBrk="1" hangingPunct="1">
              <a:defRPr/>
            </a:pPr>
            <a:r>
              <a:rPr lang="en-US" altLang="en-US" sz="1400" dirty="0" smtClean="0">
                <a:latin typeface="Calibri" charset="0"/>
                <a:ea typeface="ＭＳ Ｐゴシック" charset="-128"/>
                <a:sym typeface="Calibri" charset="0"/>
              </a:rPr>
              <a:t>Indian Rock Schoolhouse/ Daniel Case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User:Daniel_Case</a:t>
            </a: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October 18, 2008/ Photo URL https://</a:t>
            </a:r>
            <a:r>
              <a:rPr lang="en-US" altLang="en-US" sz="1400" dirty="0" err="1" smtClean="0">
                <a:latin typeface="Calibri" charset="0"/>
                <a:ea typeface="ＭＳ Ｐゴシック" charset="-128"/>
                <a:sym typeface="Calibri" charset="0"/>
              </a:rPr>
              <a:t>en.wikipedia.org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Indian_Rock_Schoolhouse</a:t>
            </a:r>
            <a:r>
              <a:rPr lang="en-US" altLang="en-US" sz="1400" dirty="0" smtClean="0">
                <a:latin typeface="Calibri" charset="0"/>
                <a:ea typeface="ＭＳ Ｐゴシック" charset="-128"/>
                <a:sym typeface="Calibri" charset="0"/>
              </a:rPr>
              <a:t>#/media/File:Indian_Rock_Schoolhouse,_</a:t>
            </a:r>
            <a:r>
              <a:rPr lang="en-US" altLang="en-US" sz="1400" dirty="0" err="1" smtClean="0">
                <a:latin typeface="Calibri" charset="0"/>
                <a:ea typeface="ＭＳ Ｐゴシック" charset="-128"/>
                <a:sym typeface="Calibri" charset="0"/>
              </a:rPr>
              <a:t>Amenia</a:t>
            </a:r>
            <a:r>
              <a:rPr lang="en-US" altLang="en-US" sz="1400" dirty="0" smtClean="0">
                <a:latin typeface="Calibri" charset="0"/>
                <a:ea typeface="ＭＳ Ｐゴシック" charset="-128"/>
                <a:sym typeface="Calibri" charset="0"/>
              </a:rPr>
              <a:t>,_</a:t>
            </a:r>
            <a:r>
              <a:rPr lang="en-US" altLang="en-US" sz="1400" dirty="0" err="1" smtClean="0">
                <a:latin typeface="Calibri" charset="0"/>
                <a:ea typeface="ＭＳ Ｐゴシック" charset="-128"/>
                <a:sym typeface="Calibri" charset="0"/>
              </a:rPr>
              <a:t>NY.jpg</a:t>
            </a:r>
            <a:endParaRPr lang="en-US" altLang="en-US" sz="1400" dirty="0" smtClean="0">
              <a:latin typeface="Calibri" charset="0"/>
              <a:ea typeface="ＭＳ Ｐゴシック" charset="-128"/>
              <a:sym typeface="Calibri" charset="0"/>
            </a:endParaRPr>
          </a:p>
          <a:p>
            <a:pPr eaLnBrk="1" hangingPunct="1">
              <a:defRPr/>
            </a:pPr>
            <a:endParaRPr lang="en-US" altLang="en-US" sz="1400" dirty="0" smtClean="0">
              <a:latin typeface="Calibri" charset="0"/>
              <a:ea typeface="ＭＳ Ｐゴシック" charset="-128"/>
              <a:sym typeface="Calibri" charset="0"/>
            </a:endParaRPr>
          </a:p>
          <a:p>
            <a:pPr eaLnBrk="1" hangingPunct="1">
              <a:defRPr/>
            </a:pP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444097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Rot="1" noChangeAspect="1" noChangeArrowheads="1"/>
          </p:cNvSpPr>
          <p:nvPr>
            <p:ph type="sldImg"/>
          </p:nvPr>
        </p:nvSpPr>
        <p:spPr>
          <a:solidFill>
            <a:srgbClr val="FFFFFF"/>
          </a:solidFill>
          <a:ln/>
        </p:spPr>
      </p:sp>
      <p:sp>
        <p:nvSpPr>
          <p:cNvPr id="67586" name="Rectangle 2"/>
          <p:cNvSpPr>
            <a:spLocks noGrp="1" noChangeArrowheads="1"/>
          </p:cNvSpPr>
          <p:nvPr>
            <p:ph type="body" idx="1"/>
          </p:nvPr>
        </p:nvSpPr>
        <p:spPr>
          <a:ln/>
        </p:spPr>
        <p:txBody>
          <a:bodyPr/>
          <a:lstStyle/>
          <a:p>
            <a:pPr eaLnBrk="1" hangingPunct="1"/>
            <a:r>
              <a:rPr lang="en-US" altLang="en-US">
                <a:solidFill>
                  <a:srgbClr val="000000"/>
                </a:solidFill>
                <a:latin typeface="Calibri" charset="0"/>
                <a:ea typeface="Calibri" charset="0"/>
                <a:cs typeface="Calibri" charset="0"/>
                <a:sym typeface="Calibri" charset="0"/>
              </a:rPr>
              <a:t>What factors most positively impact student achievement?</a:t>
            </a:r>
          </a:p>
          <a:p>
            <a:pPr eaLnBrk="1" hangingPunct="1">
              <a:buClr>
                <a:srgbClr val="000000"/>
              </a:buClr>
              <a:buSzPct val="125000"/>
              <a:buFontTx/>
              <a:buChar char="•"/>
            </a:pPr>
            <a:r>
              <a:rPr lang="en-US" altLang="en-US">
                <a:solidFill>
                  <a:srgbClr val="000000"/>
                </a:solidFill>
                <a:latin typeface="Calibri" charset="0"/>
                <a:ea typeface="Calibri" charset="0"/>
                <a:cs typeface="Calibri" charset="0"/>
                <a:sym typeface="Calibri" charset="0"/>
              </a:rPr>
              <a:t>Look over possible educational interventions on the Hattie Effect Size handout.</a:t>
            </a:r>
          </a:p>
          <a:p>
            <a:pPr eaLnBrk="1" hangingPunct="1">
              <a:buClr>
                <a:srgbClr val="000000"/>
              </a:buClr>
              <a:buSzPct val="125000"/>
              <a:buFontTx/>
              <a:buChar char="•"/>
            </a:pPr>
            <a:r>
              <a:rPr lang="en-US" altLang="en-US">
                <a:solidFill>
                  <a:srgbClr val="000000"/>
                </a:solidFill>
                <a:latin typeface="Calibri" charset="0"/>
                <a:ea typeface="Calibri" charset="0"/>
                <a:cs typeface="Calibri" charset="0"/>
                <a:sym typeface="Calibri" charset="0"/>
              </a:rPr>
              <a:t>Decide whether the interventions would have a low, medium, or high impact on student achievement. </a:t>
            </a:r>
          </a:p>
          <a:p>
            <a:pPr eaLnBrk="1" hangingPunct="1"/>
            <a:r>
              <a:rPr lang="en-US" altLang="en-US">
                <a:latin typeface="Calibri" charset="0"/>
                <a:ea typeface="Calibri" charset="0"/>
                <a:cs typeface="Calibri" charset="0"/>
                <a:sym typeface="Calibri" charset="0"/>
              </a:rPr>
              <a:t>Effect sizes above 0.40 have a visible impact on student achievement because the effect size for a typical year’s schooling is 0.40.  </a:t>
            </a:r>
          </a:p>
          <a:p>
            <a:pPr eaLnBrk="1" hangingPunct="1"/>
            <a:r>
              <a:rPr lang="en-US" altLang="en-US">
                <a:latin typeface="Calibri" charset="0"/>
                <a:ea typeface="Calibri" charset="0"/>
                <a:cs typeface="Calibri" charset="0"/>
                <a:sym typeface="Calibri" charset="0"/>
              </a:rPr>
              <a:t>Effect sizes &lt; 0.25 are considered to be small, 0.25 to 0.60 medium, and &gt; 0.60 high.</a:t>
            </a:r>
          </a:p>
          <a:p>
            <a:pPr eaLnBrk="1" hangingPunct="1"/>
            <a:endParaRPr lang="en-US" altLang="en-US">
              <a:latin typeface="Calibri" charset="0"/>
              <a:ea typeface="Calibri" charset="0"/>
              <a:cs typeface="Calibri" charset="0"/>
              <a:sym typeface="Calibri" charset="0"/>
            </a:endParaRPr>
          </a:p>
          <a:p>
            <a:pPr eaLnBrk="1" hangingPunct="1"/>
            <a:r>
              <a:rPr lang="en-US" altLang="en-US">
                <a:latin typeface="Calibri" charset="0"/>
                <a:ea typeface="Calibri" charset="0"/>
                <a:cs typeface="Calibri" charset="0"/>
                <a:sym typeface="Calibri" charset="0"/>
              </a:rPr>
              <a:t>Work individually and discuss your answers with your table group when you are finished.</a:t>
            </a:r>
          </a:p>
          <a:p>
            <a:pPr eaLnBrk="1" hangingPunct="1"/>
            <a:endParaRPr lang="en-US" altLang="en-US">
              <a:latin typeface="Calibri" charset="0"/>
              <a:ea typeface="Calibri" charset="0"/>
              <a:cs typeface="Calibri" charset="0"/>
              <a:sym typeface="Calibri" charset="0"/>
            </a:endParaRPr>
          </a:p>
          <a:p>
            <a:pPr eaLnBrk="1" hangingPunct="1"/>
            <a:endParaRPr lang="en-US" altLang="en-US">
              <a:solidFill>
                <a:srgbClr val="000000"/>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22950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Rot="1" noChangeAspect="1" noChangeArrowheads="1"/>
          </p:cNvSpPr>
          <p:nvPr>
            <p:ph type="sldImg"/>
          </p:nvPr>
        </p:nvSpPr>
        <p:spPr>
          <a:solidFill>
            <a:srgbClr val="FFFFFF"/>
          </a:solidFill>
          <a:ln/>
        </p:spPr>
      </p:sp>
      <p:sp>
        <p:nvSpPr>
          <p:cNvPr id="69634" name="Rectangle 2"/>
          <p:cNvSpPr>
            <a:spLocks noGrp="1" noChangeArrowheads="1"/>
          </p:cNvSpPr>
          <p:nvPr>
            <p:ph type="body" idx="1"/>
          </p:nvPr>
        </p:nvSpPr>
        <p:spPr>
          <a:ln/>
        </p:spPr>
        <p:txBody>
          <a:bodyPr/>
          <a:lstStyle/>
          <a:p>
            <a:pPr marL="57150" eaLnBrk="1" hangingPunct="1"/>
            <a:r>
              <a:rPr lang="en-US" altLang="en-US">
                <a:solidFill>
                  <a:srgbClr val="000000"/>
                </a:solidFill>
                <a:latin typeface="Calibri" charset="0"/>
                <a:ea typeface="Calibri" charset="0"/>
                <a:cs typeface="Calibri" charset="0"/>
                <a:sym typeface="Calibri" charset="0"/>
              </a:rPr>
              <a:t>Answer questions independently and then discuss at your table.</a:t>
            </a:r>
          </a:p>
          <a:p>
            <a:pPr marL="57150" eaLnBrk="1" hangingPunct="1">
              <a:buFontTx/>
              <a:buChar char="•"/>
            </a:pPr>
            <a:r>
              <a:rPr lang="en-US" altLang="en-US">
                <a:latin typeface="Calibri" charset="0"/>
                <a:ea typeface="Calibri" charset="0"/>
                <a:cs typeface="Calibri" charset="0"/>
                <a:sym typeface="Calibri" charset="0"/>
              </a:rPr>
              <a:t>What high impact practices are regularly part of your classroom practice?</a:t>
            </a:r>
          </a:p>
          <a:p>
            <a:pPr marL="57150" eaLnBrk="1" hangingPunct="1">
              <a:buFontTx/>
              <a:buChar char="•"/>
            </a:pPr>
            <a:r>
              <a:rPr lang="en-US" altLang="en-US">
                <a:latin typeface="Calibri" charset="0"/>
                <a:ea typeface="Calibri" charset="0"/>
                <a:cs typeface="Calibri" charset="0"/>
                <a:sym typeface="Calibri" charset="0"/>
              </a:rPr>
              <a:t>What high impact practices are you currently engaged in at your school?</a:t>
            </a:r>
          </a:p>
          <a:p>
            <a:pPr marL="57150" eaLnBrk="1" hangingPunct="1">
              <a:buFontTx/>
              <a:buChar char="•"/>
            </a:pPr>
            <a:endParaRPr lang="en-US" altLang="en-US">
              <a:latin typeface="Calibri" charset="0"/>
              <a:ea typeface="Calibri" charset="0"/>
              <a:cs typeface="Calibri" charset="0"/>
              <a:sym typeface="Calibri" charset="0"/>
            </a:endParaRPr>
          </a:p>
          <a:p>
            <a:pPr marL="57150" eaLnBrk="1" hangingPunct="1"/>
            <a:r>
              <a:rPr lang="en-US" altLang="en-US">
                <a:latin typeface="Calibri" charset="0"/>
                <a:ea typeface="Calibri" charset="0"/>
                <a:cs typeface="Calibri" charset="0"/>
                <a:sym typeface="Calibri" charset="0"/>
              </a:rPr>
              <a:t>School groups consider which high impact practices to target as a whole school.</a:t>
            </a:r>
          </a:p>
        </p:txBody>
      </p:sp>
    </p:spTree>
    <p:extLst>
      <p:ext uri="{BB962C8B-B14F-4D97-AF65-F5344CB8AC3E}">
        <p14:creationId xmlns:p14="http://schemas.microsoft.com/office/powerpoint/2010/main" val="15448934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a:latin typeface="Helvetica" charset="0"/>
                <a:ea typeface="Helvetica" charset="0"/>
                <a:cs typeface="Helvetica" charset="0"/>
                <a:sym typeface="Helvetica" charset="0"/>
              </a:rPr>
              <a:t>We introduced the research based learning cycle as a way to help make sense of all of the research, and standards, and evaluation systems.  If we are thoughtful and deliberately plan our lessons to include the elements found in the learning cycle, our students are a whole lot more likely to be successful.  Instead of worrying about your lesson is aligned to a particular framework, ensure the elements listed in this learning cycle are part of your planning.  Once you’ve incorporated these ideas and made them part of your practice to the extent they are a habit- it starts to feel less like a struggle and more like a dance…</a:t>
            </a:r>
          </a:p>
          <a:p>
            <a:endParaRPr lang="en-US" altLang="en-US"/>
          </a:p>
        </p:txBody>
      </p:sp>
    </p:spTree>
    <p:extLst>
      <p:ext uri="{BB962C8B-B14F-4D97-AF65-F5344CB8AC3E}">
        <p14:creationId xmlns:p14="http://schemas.microsoft.com/office/powerpoint/2010/main" val="19469051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Rot="1" noChangeAspect="1" noChangeArrowheads="1" noTextEdit="1"/>
          </p:cNvSpPr>
          <p:nvPr>
            <p:ph type="sldImg"/>
          </p:nvPr>
        </p:nvSpPr>
        <p:spPr>
          <a:solidFill>
            <a:srgbClr val="FFFFFF"/>
          </a:solidFill>
          <a:ln/>
        </p:spPr>
      </p:sp>
      <p:sp>
        <p:nvSpPr>
          <p:cNvPr id="105474" name="Rectangle 2"/>
          <p:cNvSpPr>
            <a:spLocks noGrp="1" noChangeArrowheads="1"/>
          </p:cNvSpPr>
          <p:nvPr>
            <p:ph type="body" idx="1"/>
          </p:nvPr>
        </p:nvSpPr>
        <p:spPr/>
        <p:txBody>
          <a:bodyPr/>
          <a:lstStyle/>
          <a:p>
            <a:pPr marL="544513" indent="-487363" eaLnBrk="1" hangingPunct="1">
              <a:spcBef>
                <a:spcPts val="1050"/>
              </a:spcBef>
              <a:defRPr/>
            </a:pPr>
            <a:r>
              <a:rPr lang="en-US" altLang="en-US" sz="1400" dirty="0">
                <a:ea typeface="ＭＳ Ｐゴシック" charset="-128"/>
                <a:sym typeface="Arial" charset="0"/>
              </a:rPr>
              <a:t>  </a:t>
            </a:r>
          </a:p>
          <a:p>
            <a:pPr marL="544513" indent="-487363" eaLnBrk="1" hangingPunct="1">
              <a:spcBef>
                <a:spcPts val="1050"/>
              </a:spcBef>
              <a:defRPr/>
            </a:pPr>
            <a:r>
              <a:rPr lang="en-US" altLang="en-US" sz="1400" dirty="0">
                <a:ea typeface="ＭＳ Ｐゴシック" charset="-128"/>
                <a:sym typeface="Arial" charset="0"/>
              </a:rPr>
              <a:t>   </a:t>
            </a:r>
            <a:r>
              <a:rPr lang="ja-JP" altLang="en-US" sz="1400" dirty="0">
                <a:sym typeface="Arial" charset="0"/>
              </a:rPr>
              <a:t>“</a:t>
            </a:r>
            <a:r>
              <a:rPr lang="en-US" altLang="ja-JP" sz="1400" dirty="0">
                <a:sym typeface="Arial" charset="0"/>
              </a:rPr>
              <a:t>Mastering this </a:t>
            </a:r>
            <a:r>
              <a:rPr lang="ja-JP" altLang="en-US" sz="1400" dirty="0">
                <a:sym typeface="Arial" charset="0"/>
              </a:rPr>
              <a:t>“</a:t>
            </a:r>
            <a:r>
              <a:rPr lang="en-US" altLang="ja-JP" sz="1400" dirty="0">
                <a:sym typeface="Arial" charset="0"/>
              </a:rPr>
              <a:t>dance</a:t>
            </a:r>
            <a:r>
              <a:rPr lang="ja-JP" altLang="en-US" sz="1400" dirty="0">
                <a:sym typeface="Arial" charset="0"/>
              </a:rPr>
              <a:t>”</a:t>
            </a:r>
            <a:r>
              <a:rPr lang="en-US" altLang="ja-JP" sz="1400" dirty="0">
                <a:sym typeface="Arial" charset="0"/>
              </a:rPr>
              <a:t> did not happen overnight…it required creating a classroom culture that was </a:t>
            </a:r>
            <a:r>
              <a:rPr lang="ja-JP" altLang="en-US" sz="1400" dirty="0">
                <a:sym typeface="Arial" charset="0"/>
              </a:rPr>
              <a:t>“</a:t>
            </a:r>
            <a:r>
              <a:rPr lang="en-US" altLang="ja-JP" sz="1400" dirty="0">
                <a:sym typeface="Arial" charset="0"/>
              </a:rPr>
              <a:t>safe</a:t>
            </a:r>
            <a:r>
              <a:rPr lang="ja-JP" altLang="en-US" sz="1400" dirty="0">
                <a:sym typeface="Arial" charset="0"/>
              </a:rPr>
              <a:t>”</a:t>
            </a:r>
            <a:r>
              <a:rPr lang="en-US" altLang="ja-JP" sz="1400" dirty="0">
                <a:sym typeface="Arial" charset="0"/>
              </a:rPr>
              <a:t> enough for my students to feel comfortable expressing and respectfully critiquing ideas…</a:t>
            </a:r>
            <a:r>
              <a:rPr lang="ja-JP" altLang="en-US" sz="1400" dirty="0">
                <a:sym typeface="Arial" charset="0"/>
              </a:rPr>
              <a:t>”</a:t>
            </a:r>
            <a:endParaRPr lang="en-US" altLang="ja-JP" sz="1400" dirty="0">
              <a:sym typeface="Arial" charset="0"/>
            </a:endParaRPr>
          </a:p>
          <a:p>
            <a:pPr marL="544513" indent="-487363" eaLnBrk="1" hangingPunct="1">
              <a:spcBef>
                <a:spcPts val="1050"/>
              </a:spcBef>
              <a:defRPr/>
            </a:pPr>
            <a:r>
              <a:rPr lang="en-US" altLang="en-US" sz="1400" dirty="0">
                <a:ea typeface="ＭＳ Ｐゴシック" charset="-128"/>
                <a:sym typeface="Arial" charset="0"/>
              </a:rPr>
              <a:t>Jim </a:t>
            </a:r>
            <a:r>
              <a:rPr lang="en-US" altLang="en-US" sz="1400" dirty="0" err="1" smtClean="0">
                <a:ea typeface="ＭＳ Ｐゴシック" charset="-128"/>
                <a:sym typeface="Arial" charset="0"/>
              </a:rPr>
              <a:t>Minstrell</a:t>
            </a:r>
            <a:endParaRPr lang="en-US" altLang="en-US" sz="1400" dirty="0" smtClean="0">
              <a:ea typeface="ＭＳ Ｐゴシック" charset="-128"/>
              <a:sym typeface="Arial" charset="0"/>
            </a:endParaRPr>
          </a:p>
          <a:p>
            <a:pPr marL="544513" indent="-487363" eaLnBrk="1" hangingPunct="1">
              <a:spcBef>
                <a:spcPts val="1050"/>
              </a:spcBef>
              <a:defRPr/>
            </a:pPr>
            <a:endParaRPr lang="en-US" altLang="en-US" sz="1400" dirty="0" smtClean="0">
              <a:ea typeface="ＭＳ Ｐゴシック" charset="-128"/>
              <a:sym typeface="Arial" charset="0"/>
            </a:endParaRPr>
          </a:p>
          <a:p>
            <a:pPr marL="544513" indent="-487363" eaLnBrk="1" hangingPunct="1">
              <a:defRPr/>
            </a:pPr>
            <a:r>
              <a:rPr lang="en-US" altLang="en-US" sz="1400" dirty="0" smtClean="0">
                <a:latin typeface="Calibri" charset="0"/>
                <a:ea typeface="ＭＳ Ｐゴシック" charset="-128"/>
                <a:sym typeface="Calibri" charset="0"/>
              </a:rPr>
              <a:t>Photo Credit</a:t>
            </a:r>
          </a:p>
          <a:p>
            <a:pPr marL="544513" indent="-487363" eaLnBrk="1" hangingPunct="1">
              <a:defRPr/>
            </a:pPr>
            <a:r>
              <a:rPr lang="en-US" altLang="en-US" sz="1400" dirty="0" smtClean="0">
                <a:latin typeface="Calibri" charset="0"/>
                <a:ea typeface="ＭＳ Ｐゴシック" charset="-128"/>
                <a:sym typeface="Calibri" charset="0"/>
              </a:rPr>
              <a:t>Mambo/ Joe Mabel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User:Jmabel</a:t>
            </a:r>
            <a:r>
              <a:rPr lang="en-US" altLang="en-US" sz="1400" smtClean="0">
                <a:latin typeface="Calibri" charset="0"/>
                <a:ea typeface="ＭＳ Ｐゴシック" charset="-128"/>
                <a:sym typeface="Calibri" charset="0"/>
              </a:rPr>
              <a:t>/ March 6</a:t>
            </a:r>
            <a:endParaRPr lang="en-US" altLang="en-US" sz="1400">
              <a:ea typeface="ＭＳ Ｐゴシック" charset="-128"/>
              <a:sym typeface="Arial" charset="0"/>
            </a:endParaRPr>
          </a:p>
        </p:txBody>
      </p:sp>
    </p:spTree>
    <p:extLst>
      <p:ext uri="{BB962C8B-B14F-4D97-AF65-F5344CB8AC3E}">
        <p14:creationId xmlns:p14="http://schemas.microsoft.com/office/powerpoint/2010/main" val="425904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eaLnBrk="1" hangingPunct="1">
              <a:defRPr/>
            </a:pPr>
            <a:r>
              <a:rPr lang="en-US" altLang="en-US" dirty="0" smtClean="0">
                <a:solidFill>
                  <a:srgbClr val="000000"/>
                </a:solidFill>
                <a:latin typeface="Calibri" charset="0"/>
                <a:ea typeface="Calibri" charset="0"/>
                <a:cs typeface="Calibri" charset="0"/>
                <a:sym typeface="Calibri" charset="0"/>
              </a:rPr>
              <a:t>Look at the 5D framework for the teacher principal evaluation program</a:t>
            </a:r>
          </a:p>
          <a:p>
            <a:pPr marL="39688" eaLnBrk="1" hangingPunct="1">
              <a:defRPr/>
            </a:pPr>
            <a:r>
              <a:rPr lang="en-US" altLang="en-US" dirty="0" smtClean="0">
                <a:solidFill>
                  <a:srgbClr val="000000"/>
                </a:solidFill>
                <a:latin typeface="Calibri" charset="0"/>
                <a:ea typeface="Calibri" charset="0"/>
                <a:cs typeface="Calibri" charset="0"/>
                <a:sym typeface="Calibri" charset="0"/>
              </a:rPr>
              <a:t>Teachers consider what area you would like to work to improve given the strengths and weaknesses of your current instructional practice.</a:t>
            </a:r>
          </a:p>
          <a:p>
            <a:pPr marL="39688" eaLnBrk="1" hangingPunct="1">
              <a:defRPr/>
            </a:pPr>
            <a:r>
              <a:rPr lang="en-US" altLang="en-US" dirty="0" smtClean="0">
                <a:solidFill>
                  <a:srgbClr val="000000"/>
                </a:solidFill>
                <a:latin typeface="Calibri" charset="0"/>
                <a:ea typeface="Calibri" charset="0"/>
                <a:cs typeface="Calibri" charset="0"/>
                <a:sym typeface="Calibri" charset="0"/>
              </a:rPr>
              <a:t>Principals consider what area of focus would best fit with other building initiatives.</a:t>
            </a:r>
          </a:p>
          <a:p>
            <a:pPr marL="39688" eaLnBrk="1" hangingPunct="1">
              <a:defRPr/>
            </a:pPr>
            <a:r>
              <a:rPr lang="en-US" altLang="en-US" dirty="0" smtClean="0">
                <a:solidFill>
                  <a:srgbClr val="000000"/>
                </a:solidFill>
                <a:latin typeface="Calibri" charset="0"/>
                <a:ea typeface="Calibri" charset="0"/>
                <a:cs typeface="Calibri" charset="0"/>
                <a:sym typeface="Calibri" charset="0"/>
              </a:rPr>
              <a:t>Note these ideas and plan to bring forward to your PLC planning time this afternoon.</a:t>
            </a:r>
          </a:p>
          <a:p>
            <a:pPr>
              <a:defRPr/>
            </a:pPr>
            <a:endParaRPr lang="en-US" dirty="0"/>
          </a:p>
        </p:txBody>
      </p:sp>
    </p:spTree>
    <p:extLst>
      <p:ext uri="{BB962C8B-B14F-4D97-AF65-F5344CB8AC3E}">
        <p14:creationId xmlns:p14="http://schemas.microsoft.com/office/powerpoint/2010/main" val="619852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Rot="1" noChangeAspect="1" noChangeArrowheads="1"/>
          </p:cNvSpPr>
          <p:nvPr>
            <p:ph type="sldImg"/>
          </p:nvPr>
        </p:nvSpPr>
        <p:spPr>
          <a:solidFill>
            <a:srgbClr val="FFFFFF"/>
          </a:solidFill>
          <a:ln/>
        </p:spPr>
      </p:sp>
      <p:sp>
        <p:nvSpPr>
          <p:cNvPr id="79874" name="Rectangle 2"/>
          <p:cNvSpPr>
            <a:spLocks noGrp="1" noChangeArrowheads="1"/>
          </p:cNvSpPr>
          <p:nvPr>
            <p:ph type="body" idx="1"/>
          </p:nvPr>
        </p:nvSpPr>
        <p:spPr>
          <a:ln/>
        </p:spPr>
        <p:txBody>
          <a:bodyPr/>
          <a:lstStyle/>
          <a:p>
            <a:pPr marL="39688" eaLnBrk="1" hangingPunct="1">
              <a:defRPr/>
            </a:pPr>
            <a:r>
              <a:rPr lang="en-US" altLang="en-US" dirty="0" smtClean="0">
                <a:solidFill>
                  <a:srgbClr val="000000"/>
                </a:solidFill>
                <a:latin typeface="Calibri" charset="0"/>
                <a:ea typeface="Calibri" charset="0"/>
                <a:cs typeface="Calibri" charset="0"/>
                <a:sym typeface="Calibri" charset="0"/>
              </a:rPr>
              <a:t>Read </a:t>
            </a:r>
            <a:r>
              <a:rPr lang="en-US" altLang="en-US" i="1" dirty="0" smtClean="0">
                <a:solidFill>
                  <a:srgbClr val="000000"/>
                </a:solidFill>
                <a:latin typeface="Calibri" charset="0"/>
                <a:ea typeface="Calibri" charset="0"/>
                <a:cs typeface="Calibri" charset="0"/>
                <a:sym typeface="Calibri" charset="0"/>
              </a:rPr>
              <a:t>Mindsets and Math/Science Achievement</a:t>
            </a:r>
            <a:r>
              <a:rPr lang="en-US" altLang="en-US" dirty="0" smtClean="0">
                <a:solidFill>
                  <a:srgbClr val="000000"/>
                </a:solidFill>
                <a:latin typeface="Calibri" charset="0"/>
                <a:ea typeface="Calibri" charset="0"/>
                <a:cs typeface="Calibri" charset="0"/>
                <a:sym typeface="Calibri" charset="0"/>
              </a:rPr>
              <a:t> by Carol </a:t>
            </a:r>
            <a:r>
              <a:rPr lang="en-US" altLang="en-US" dirty="0" err="1" smtClean="0">
                <a:solidFill>
                  <a:srgbClr val="000000"/>
                </a:solidFill>
                <a:latin typeface="Calibri" charset="0"/>
                <a:ea typeface="Calibri" charset="0"/>
                <a:cs typeface="Calibri" charset="0"/>
                <a:sym typeface="Calibri" charset="0"/>
              </a:rPr>
              <a:t>Dweck</a:t>
            </a:r>
            <a:r>
              <a:rPr lang="en-US" altLang="en-US" dirty="0" smtClean="0">
                <a:solidFill>
                  <a:srgbClr val="000000"/>
                </a:solidFill>
                <a:latin typeface="Calibri" charset="0"/>
                <a:ea typeface="Calibri" charset="0"/>
                <a:cs typeface="Calibri" charset="0"/>
                <a:sym typeface="Calibri" charset="0"/>
              </a:rPr>
              <a:t>, published by the Opportunity Equation</a:t>
            </a:r>
          </a:p>
          <a:p>
            <a:pPr marL="39688" eaLnBrk="1" hangingPunct="1">
              <a:defRPr/>
            </a:pPr>
            <a:r>
              <a:rPr lang="en-US" altLang="en-US" dirty="0" smtClean="0">
                <a:solidFill>
                  <a:srgbClr val="000000"/>
                </a:solidFill>
                <a:latin typeface="Calibri" charset="0"/>
                <a:ea typeface="Calibri" charset="0"/>
                <a:cs typeface="Calibri" charset="0"/>
                <a:sym typeface="Calibri" charset="0"/>
              </a:rPr>
              <a:t>As you read this article, note specific recommendations for the classroom and the building that would be appropriate for your PLC and/ or school to consider implementing. </a:t>
            </a:r>
          </a:p>
          <a:p>
            <a:pPr marL="39688" eaLnBrk="1" hangingPunct="1">
              <a:defRPr/>
            </a:pPr>
            <a:r>
              <a:rPr lang="en-US" altLang="en-US" dirty="0" smtClean="0">
                <a:solidFill>
                  <a:srgbClr val="000000"/>
                </a:solidFill>
                <a:latin typeface="Calibri" charset="0"/>
                <a:ea typeface="Calibri" charset="0"/>
                <a:cs typeface="Calibri" charset="0"/>
                <a:sym typeface="Calibri" charset="0"/>
              </a:rPr>
              <a:t>This article begins with research studies about impacting student and adult mindsets.  Is some of this research appropriate to share with your students?</a:t>
            </a:r>
          </a:p>
          <a:p>
            <a:pPr marL="39688" eaLnBrk="1" hangingPunct="1">
              <a:defRPr/>
            </a:pPr>
            <a:r>
              <a:rPr lang="en-US" altLang="en-US" dirty="0" smtClean="0">
                <a:solidFill>
                  <a:srgbClr val="000000"/>
                </a:solidFill>
                <a:latin typeface="Calibri" charset="0"/>
                <a:ea typeface="Calibri" charset="0"/>
                <a:cs typeface="Calibri" charset="0"/>
                <a:sym typeface="Calibri" charset="0"/>
              </a:rPr>
              <a:t>The end of the article discusses the role of parents and educators and has specific recommendations for encouraging a growth mindset.</a:t>
            </a:r>
          </a:p>
        </p:txBody>
      </p:sp>
    </p:spTree>
    <p:extLst>
      <p:ext uri="{BB962C8B-B14F-4D97-AF65-F5344CB8AC3E}">
        <p14:creationId xmlns:p14="http://schemas.microsoft.com/office/powerpoint/2010/main" val="4112915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Grp="1" noRot="1" noChangeAspect="1" noChangeArrowheads="1"/>
          </p:cNvSpPr>
          <p:nvPr>
            <p:ph type="sldImg"/>
          </p:nvPr>
        </p:nvSpPr>
        <p:spPr>
          <a:solidFill>
            <a:srgbClr val="FFFFFF"/>
          </a:solidFill>
          <a:ln/>
        </p:spPr>
      </p:sp>
      <p:sp>
        <p:nvSpPr>
          <p:cNvPr id="83970" name="Rectangle 2"/>
          <p:cNvSpPr>
            <a:spLocks noGrp="1" noChangeArrowheads="1"/>
          </p:cNvSpPr>
          <p:nvPr>
            <p:ph type="body" idx="1"/>
          </p:nvPr>
        </p:nvSpPr>
        <p:spPr>
          <a:ln/>
        </p:spPr>
        <p:txBody>
          <a:bodyPr/>
          <a:lstStyle/>
          <a:p>
            <a:pPr eaLnBrk="1" hangingPunct="1"/>
            <a:r>
              <a:rPr lang="en-US" altLang="en-US">
                <a:latin typeface="Helvetica" charset="0"/>
                <a:ea typeface="Helvetica" charset="0"/>
                <a:cs typeface="Helvetica" charset="0"/>
                <a:sym typeface="Helvetica" charset="0"/>
              </a:rPr>
              <a:t>“Study skills and learning skills are inert until they’re powered by an active ingredient.  Students may know how to study, but won’t want to if they believe their efforts are futile.  If you target that belief, you can see more benefit than you have any reason to hope for.”</a:t>
            </a:r>
          </a:p>
          <a:p>
            <a:pPr eaLnBrk="1" hangingPunct="1"/>
            <a:r>
              <a:rPr lang="en-US" altLang="en-US">
                <a:latin typeface="Helvetica" charset="0"/>
                <a:ea typeface="Helvetica" charset="0"/>
                <a:cs typeface="Helvetica" charset="0"/>
                <a:sym typeface="Helvetica" charset="0"/>
              </a:rPr>
              <a:t>Carol Dweck</a:t>
            </a:r>
          </a:p>
          <a:p>
            <a:pPr eaLnBrk="1" hangingPunct="1"/>
            <a:endParaRPr lang="en-US" altLang="en-US">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1975444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Grp="1" noRot="1" noChangeAspect="1" noChangeArrowheads="1"/>
          </p:cNvSpPr>
          <p:nvPr>
            <p:ph type="sldImg"/>
          </p:nvPr>
        </p:nvSpPr>
        <p:spPr>
          <a:solidFill>
            <a:srgbClr val="FFFFFF"/>
          </a:solidFill>
          <a:ln/>
        </p:spPr>
      </p:sp>
      <p:sp>
        <p:nvSpPr>
          <p:cNvPr id="86018" name="Rectangle 2"/>
          <p:cNvSpPr>
            <a:spLocks noGrp="1" noChangeArrowheads="1"/>
          </p:cNvSpPr>
          <p:nvPr>
            <p:ph type="body" idx="1"/>
          </p:nvPr>
        </p:nvSpPr>
        <p:spPr>
          <a:ln/>
        </p:spPr>
        <p:txBody>
          <a:bodyPr/>
          <a:lstStyle/>
          <a:p>
            <a:pPr eaLnBrk="1" hangingPunct="1"/>
            <a:r>
              <a:rPr lang="en-US" altLang="en-US">
                <a:latin typeface="Helvetica" charset="0"/>
                <a:ea typeface="Helvetica" charset="0"/>
                <a:cs typeface="Helvetica" charset="0"/>
                <a:sym typeface="Helvetica" charset="0"/>
              </a:rPr>
              <a:t>Derek Sivers is a former professional musician and clown and owner of CD Baby, a successful online music store for independent musicians.  Sivers sold the company and donated the profits to music education.  He has some really fascinating things to say about why we need to fail in a YouTube video called ‘Why You Need to Fail’ found here https://www.youtube.com/watch?v=HhxcFGuKOys. This is another of those resources that might be really useful to share with your students.  Many of you are working on encouraging students to take risks academically, to try things they haven’t tried before.  This video give a good rationale for WHY those attempts are important.</a:t>
            </a:r>
          </a:p>
          <a:p>
            <a:pPr eaLnBrk="1" hangingPunct="1"/>
            <a:endParaRPr lang="en-US" altLang="en-US">
              <a:latin typeface="Helvetica" charset="0"/>
              <a:ea typeface="Helvetica" charset="0"/>
              <a:cs typeface="Helvetica" charset="0"/>
              <a:sym typeface="Helvetica" charset="0"/>
            </a:endParaRPr>
          </a:p>
          <a:p>
            <a:pPr eaLnBrk="1" hangingPunct="1"/>
            <a:r>
              <a:rPr lang="en-US" altLang="en-US">
                <a:latin typeface="Helvetica" charset="0"/>
                <a:ea typeface="Helvetica" charset="0"/>
                <a:cs typeface="Helvetica" charset="0"/>
                <a:sym typeface="Helvetica" charset="0"/>
              </a:rPr>
              <a:t>After you watch the video- discuss the questions below with your table group.</a:t>
            </a:r>
          </a:p>
          <a:p>
            <a:pPr eaLnBrk="1" hangingPunct="1">
              <a:buFontTx/>
              <a:buChar char="•"/>
            </a:pPr>
            <a:r>
              <a:rPr lang="en-US" altLang="en-US">
                <a:latin typeface="Helvetica" charset="0"/>
                <a:ea typeface="Helvetica" charset="0"/>
                <a:cs typeface="Helvetica" charset="0"/>
                <a:sym typeface="Helvetica" charset="0"/>
              </a:rPr>
              <a:t>How can you ensure your classroom is a safe place to make mistakes?</a:t>
            </a:r>
          </a:p>
          <a:p>
            <a:pPr eaLnBrk="1" hangingPunct="1">
              <a:buFontTx/>
              <a:buChar char="•"/>
            </a:pPr>
            <a:r>
              <a:rPr lang="en-US" altLang="en-US">
                <a:latin typeface="Helvetica" charset="0"/>
                <a:ea typeface="Helvetica" charset="0"/>
                <a:cs typeface="Helvetica" charset="0"/>
                <a:sym typeface="Helvetica" charset="0"/>
              </a:rPr>
              <a:t>How can you help make it safe to make mistakes in your school?</a:t>
            </a:r>
          </a:p>
          <a:p>
            <a:pPr eaLnBrk="1" hangingPunct="1"/>
            <a:endParaRPr lang="en-US" altLang="en-US">
              <a:latin typeface="Helvetica" charset="0"/>
              <a:ea typeface="Helvetica" charset="0"/>
              <a:cs typeface="Helvetica" charset="0"/>
              <a:sym typeface="Helvetica" charset="0"/>
            </a:endParaRPr>
          </a:p>
          <a:p>
            <a:pPr eaLnBrk="1" hangingPunct="1"/>
            <a:r>
              <a:rPr lang="en-US" altLang="en-US">
                <a:latin typeface="Helvetica" charset="0"/>
                <a:ea typeface="Helvetica" charset="0"/>
                <a:cs typeface="Helvetica" charset="0"/>
                <a:sym typeface="Helvetica" charset="0"/>
              </a:rPr>
              <a:t>Photo Credit</a:t>
            </a:r>
          </a:p>
          <a:p>
            <a:pPr eaLnBrk="1" hangingPunct="1"/>
            <a:r>
              <a:rPr lang="en-US" altLang="en-US">
                <a:latin typeface="Helvetica" charset="0"/>
                <a:ea typeface="Helvetica" charset="0"/>
                <a:cs typeface="Helvetica" charset="0"/>
                <a:sym typeface="Helvetica" charset="0"/>
              </a:rPr>
              <a:t>Fail, fail again better/Deshi Yin https://www.flickr.com/photos/deshi_yin/October 24, 2011</a:t>
            </a:r>
          </a:p>
          <a:p>
            <a:pPr eaLnBrk="1" hangingPunct="1"/>
            <a:r>
              <a:rPr lang="en-US" altLang="en-US">
                <a:latin typeface="Helvetica" charset="0"/>
                <a:ea typeface="Helvetica" charset="0"/>
                <a:cs typeface="Helvetica" charset="0"/>
                <a:sym typeface="Helvetica" charset="0"/>
              </a:rPr>
              <a:t>Photo URL https://www.flickr.com/photos/deshi_yin/6275762962</a:t>
            </a:r>
          </a:p>
          <a:p>
            <a:pPr eaLnBrk="1" hangingPunct="1"/>
            <a:endParaRPr lang="en-US" altLang="en-US">
              <a:latin typeface="Helvetica" charset="0"/>
              <a:ea typeface="Helvetica" charset="0"/>
              <a:cs typeface="Helvetica" charset="0"/>
              <a:sym typeface="Helvetica" charset="0"/>
            </a:endParaRPr>
          </a:p>
        </p:txBody>
      </p:sp>
    </p:spTree>
    <p:extLst>
      <p:ext uri="{BB962C8B-B14F-4D97-AF65-F5344CB8AC3E}">
        <p14:creationId xmlns:p14="http://schemas.microsoft.com/office/powerpoint/2010/main" val="11953691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Grp="1" noRot="1" noChangeAspect="1" noChangeArrowheads="1"/>
          </p:cNvSpPr>
          <p:nvPr>
            <p:ph type="sldImg"/>
          </p:nvPr>
        </p:nvSpPr>
        <p:spPr>
          <a:solidFill>
            <a:srgbClr val="FFFFFF"/>
          </a:solidFill>
          <a:ln/>
        </p:spPr>
      </p:sp>
      <p:sp>
        <p:nvSpPr>
          <p:cNvPr id="81922" name="Rectangle 2"/>
          <p:cNvSpPr>
            <a:spLocks noGrp="1" noChangeArrowheads="1"/>
          </p:cNvSpPr>
          <p:nvPr>
            <p:ph type="body" idx="1"/>
          </p:nvPr>
        </p:nvSpPr>
        <p:spPr>
          <a:ln/>
        </p:spPr>
        <p:txBody>
          <a:bodyPr/>
          <a:lstStyle/>
          <a:p>
            <a:pPr eaLnBrk="1" hangingPunct="1">
              <a:tabLst>
                <a:tab pos="3019425" algn="l"/>
              </a:tabLst>
            </a:pPr>
            <a:r>
              <a:rPr lang="en-US" altLang="en-US">
                <a:solidFill>
                  <a:srgbClr val="000000"/>
                </a:solidFill>
                <a:latin typeface="Calibri" charset="0"/>
                <a:ea typeface="Calibri" charset="0"/>
                <a:cs typeface="Calibri" charset="0"/>
                <a:sym typeface="Calibri" charset="0"/>
              </a:rPr>
              <a:t>Discuss this question as a table group, record on chart paper, and share with others during the gallery walk at lunch time.</a:t>
            </a:r>
          </a:p>
          <a:p>
            <a:pPr eaLnBrk="1" hangingPunct="1">
              <a:buFontTx/>
              <a:buChar char="•"/>
              <a:tabLst>
                <a:tab pos="3019425" algn="l"/>
              </a:tabLst>
            </a:pPr>
            <a:r>
              <a:rPr lang="en-US" altLang="en-US">
                <a:solidFill>
                  <a:srgbClr val="000000"/>
                </a:solidFill>
                <a:latin typeface="Calibri" charset="0"/>
                <a:ea typeface="Calibri" charset="0"/>
                <a:cs typeface="Calibri" charset="0"/>
                <a:sym typeface="Calibri" charset="0"/>
              </a:rPr>
              <a:t>What recommendations for encouraging a growth mindset would you like to focus on as you begin the school year, in your classroom, as well as your building?</a:t>
            </a:r>
          </a:p>
          <a:p>
            <a:pPr eaLnBrk="1" hangingPunct="1">
              <a:buFontTx/>
              <a:buChar char="•"/>
              <a:tabLst>
                <a:tab pos="3019425" algn="l"/>
              </a:tabLst>
            </a:pPr>
            <a:endParaRPr lang="en-US" altLang="en-US">
              <a:solidFill>
                <a:srgbClr val="000000"/>
              </a:solidFill>
              <a:latin typeface="Calibri" charset="0"/>
              <a:ea typeface="Calibri" charset="0"/>
              <a:cs typeface="Calibri" charset="0"/>
              <a:sym typeface="Calibri" charset="0"/>
            </a:endParaRPr>
          </a:p>
          <a:p>
            <a:pPr eaLnBrk="1" hangingPunct="1">
              <a:tabLst>
                <a:tab pos="3019425" algn="l"/>
              </a:tabLst>
            </a:pPr>
            <a:r>
              <a:rPr lang="en-US" altLang="en-US">
                <a:solidFill>
                  <a:srgbClr val="000000"/>
                </a:solidFill>
                <a:latin typeface="Calibri" charset="0"/>
                <a:ea typeface="Calibri" charset="0"/>
                <a:cs typeface="Calibri" charset="0"/>
                <a:sym typeface="Calibri" charset="0"/>
              </a:rPr>
              <a:t>Photo Credit</a:t>
            </a:r>
          </a:p>
          <a:p>
            <a:pPr eaLnBrk="1" hangingPunct="1">
              <a:tabLst>
                <a:tab pos="3019425" algn="l"/>
              </a:tabLst>
            </a:pPr>
            <a:r>
              <a:rPr lang="en-US" altLang="en-US">
                <a:solidFill>
                  <a:srgbClr val="000000"/>
                </a:solidFill>
                <a:latin typeface="Calibri" charset="0"/>
                <a:ea typeface="Calibri" charset="0"/>
                <a:cs typeface="Calibri" charset="0"/>
                <a:sym typeface="Calibri" charset="0"/>
              </a:rPr>
              <a:t>Pixabay/ No attribution necessary</a:t>
            </a:r>
          </a:p>
        </p:txBody>
      </p:sp>
    </p:spTree>
    <p:extLst>
      <p:ext uri="{BB962C8B-B14F-4D97-AF65-F5344CB8AC3E}">
        <p14:creationId xmlns:p14="http://schemas.microsoft.com/office/powerpoint/2010/main" val="8600216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Rot="1" noChangeAspect="1" noChangeArrowheads="1"/>
          </p:cNvSpPr>
          <p:nvPr>
            <p:ph type="sldImg"/>
          </p:nvPr>
        </p:nvSpPr>
        <p:spPr>
          <a:solidFill>
            <a:srgbClr val="FFFFFF"/>
          </a:solidFill>
          <a:ln/>
        </p:spPr>
      </p:sp>
      <p:sp>
        <p:nvSpPr>
          <p:cNvPr id="90114" name="Rectangle 2"/>
          <p:cNvSpPr>
            <a:spLocks noGrp="1" noChangeArrowheads="1"/>
          </p:cNvSpPr>
          <p:nvPr>
            <p:ph type="body" idx="1"/>
          </p:nvPr>
        </p:nvSpPr>
        <p:spPr>
          <a:ln/>
        </p:spPr>
        <p:txBody>
          <a:bodyPr/>
          <a:lstStyle/>
          <a:p>
            <a:pPr eaLnBrk="1" hangingPunct="1">
              <a:defRPr/>
            </a:pPr>
            <a:r>
              <a:rPr lang="en-US" altLang="en-US" dirty="0" smtClean="0">
                <a:latin typeface="Calibri" charset="0"/>
                <a:ea typeface="Calibri" charset="0"/>
                <a:cs typeface="Calibri" charset="0"/>
                <a:sym typeface="Calibri" charset="0"/>
              </a:rPr>
              <a:t>Work through the PLC Planning instructions together.  </a:t>
            </a:r>
          </a:p>
          <a:p>
            <a:pPr eaLnBrk="1" hangingPunct="1">
              <a:defRPr/>
            </a:pPr>
            <a:r>
              <a:rPr lang="en-US" altLang="en-US" dirty="0" smtClean="0">
                <a:latin typeface="Calibri" charset="0"/>
                <a:ea typeface="Calibri" charset="0"/>
                <a:cs typeface="Calibri" charset="0"/>
                <a:sym typeface="Calibri" charset="0"/>
              </a:rPr>
              <a:t>Be sure to select a facilitator (to move you through the instructions, a recorder (to turn in a completed PLC Planning form for each PLC to Shannon), and a norm monitor (to ensure you are working collaboratively in a way that will support one another).  It’s been a long week, let’s be sure to attend to that.  </a:t>
            </a:r>
          </a:p>
        </p:txBody>
      </p:sp>
    </p:spTree>
    <p:extLst>
      <p:ext uri="{BB962C8B-B14F-4D97-AF65-F5344CB8AC3E}">
        <p14:creationId xmlns:p14="http://schemas.microsoft.com/office/powerpoint/2010/main" val="1819145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Rot="1" noChangeAspect="1" noChangeArrowheads="1" noTextEdit="1"/>
          </p:cNvSpPr>
          <p:nvPr>
            <p:ph type="sldImg"/>
          </p:nvPr>
        </p:nvSpPr>
        <p:spPr>
          <a:solidFill>
            <a:srgbClr val="FFFFFF"/>
          </a:solidFill>
          <a:ln/>
        </p:spPr>
      </p:sp>
      <p:sp>
        <p:nvSpPr>
          <p:cNvPr id="61442" name="Rectangle 2"/>
          <p:cNvSpPr>
            <a:spLocks noGrp="1" noChangeArrowheads="1"/>
          </p:cNvSpPr>
          <p:nvPr>
            <p:ph type="body" idx="1"/>
          </p:nvPr>
        </p:nvSpPr>
        <p:spPr/>
        <p:txBody>
          <a:bodyPr/>
          <a:lstStyle/>
          <a:p>
            <a:pPr eaLnBrk="1" hangingPunct="1">
              <a:buClr>
                <a:srgbClr val="000000"/>
              </a:buClr>
              <a:buSzPct val="125000"/>
              <a:buFont typeface="Calibri" charset="0"/>
              <a:buNone/>
              <a:defRPr/>
            </a:pPr>
            <a:r>
              <a:rPr lang="en-US" altLang="en-US" dirty="0" smtClean="0">
                <a:latin typeface="Calibri" charset="0"/>
                <a:ea typeface="ＭＳ Ｐゴシック" charset="-128"/>
                <a:sym typeface="Calibri" charset="0"/>
              </a:rPr>
              <a:t>Overall goals for our summer program are the following</a:t>
            </a:r>
          </a:p>
          <a:p>
            <a:pPr eaLnBrk="1" hangingPunct="1">
              <a:buClr>
                <a:srgbClr val="000000"/>
              </a:buClr>
              <a:buSzPct val="125000"/>
              <a:buFont typeface="Calibri" charset="0"/>
              <a:buChar char="•"/>
              <a:defRPr/>
            </a:pPr>
            <a:r>
              <a:rPr lang="en-US" altLang="en-US" dirty="0" smtClean="0">
                <a:latin typeface="Calibri" charset="0"/>
                <a:ea typeface="ＭＳ Ｐゴシック" charset="-128"/>
                <a:sym typeface="Calibri" charset="0"/>
              </a:rPr>
              <a:t>Deepen teachers’ </a:t>
            </a:r>
            <a:r>
              <a:rPr lang="en-US" altLang="en-US" dirty="0">
                <a:latin typeface="Calibri" charset="0"/>
                <a:ea typeface="ＭＳ Ｐゴシック" charset="-128"/>
                <a:sym typeface="Calibri" charset="0"/>
              </a:rPr>
              <a:t>math and science content and pedagogical content knowledge.</a:t>
            </a:r>
          </a:p>
          <a:p>
            <a:pPr eaLnBrk="1" hangingPunct="1">
              <a:buClr>
                <a:srgbClr val="000000"/>
              </a:buClr>
              <a:buSzPct val="125000"/>
              <a:buFont typeface="Calibri" charset="0"/>
              <a:buChar char="•"/>
              <a:defRPr/>
            </a:pPr>
            <a:r>
              <a:rPr lang="en-US" altLang="en-US" dirty="0">
                <a:solidFill>
                  <a:srgbClr val="000000"/>
                </a:solidFill>
                <a:latin typeface="Calibri" charset="0"/>
                <a:ea typeface="ＭＳ Ｐゴシック" charset="-128"/>
                <a:sym typeface="Calibri" charset="0"/>
              </a:rPr>
              <a:t>Deepen participants</a:t>
            </a:r>
            <a:r>
              <a:rPr lang="ja-JP" altLang="en-US" dirty="0">
                <a:solidFill>
                  <a:srgbClr val="000000"/>
                </a:solidFill>
                <a:sym typeface="Calibri" charset="0"/>
              </a:rPr>
              <a:t>’</a:t>
            </a:r>
            <a:r>
              <a:rPr lang="en-US" altLang="ja-JP" dirty="0">
                <a:solidFill>
                  <a:srgbClr val="000000"/>
                </a:solidFill>
                <a:latin typeface="Calibri" charset="0"/>
                <a:sym typeface="Calibri" charset="0"/>
              </a:rPr>
              <a:t> understanding of a research based learning cycle as a framework to organize elements of effective instruction.</a:t>
            </a:r>
          </a:p>
          <a:p>
            <a:pPr eaLnBrk="1" hangingPunct="1">
              <a:buClr>
                <a:srgbClr val="000000"/>
              </a:buClr>
              <a:buSzPct val="125000"/>
              <a:buFont typeface="Calibri" charset="0"/>
              <a:buChar char="•"/>
              <a:defRPr/>
            </a:pPr>
            <a:r>
              <a:rPr lang="en-US" altLang="en-US" dirty="0">
                <a:solidFill>
                  <a:srgbClr val="000000"/>
                </a:solidFill>
                <a:latin typeface="Calibri" charset="0"/>
                <a:ea typeface="ＭＳ Ｐゴシック" charset="-128"/>
                <a:sym typeface="Calibri" charset="0"/>
              </a:rPr>
              <a:t>Deepen participants</a:t>
            </a:r>
            <a:r>
              <a:rPr lang="ja-JP" altLang="en-US" dirty="0">
                <a:solidFill>
                  <a:srgbClr val="000000"/>
                </a:solidFill>
                <a:sym typeface="Calibri" charset="0"/>
              </a:rPr>
              <a:t>’</a:t>
            </a:r>
            <a:r>
              <a:rPr lang="en-US" altLang="ja-JP" dirty="0">
                <a:solidFill>
                  <a:srgbClr val="000000"/>
                </a:solidFill>
                <a:latin typeface="Calibri" charset="0"/>
                <a:sym typeface="Calibri" charset="0"/>
              </a:rPr>
              <a:t> understanding of the use of evidence to inform their instruction and students</a:t>
            </a:r>
            <a:r>
              <a:rPr lang="ja-JP" altLang="en-US" dirty="0">
                <a:solidFill>
                  <a:srgbClr val="000000"/>
                </a:solidFill>
                <a:sym typeface="Calibri" charset="0"/>
              </a:rPr>
              <a:t>’</a:t>
            </a:r>
            <a:r>
              <a:rPr lang="en-US" altLang="ja-JP" dirty="0">
                <a:solidFill>
                  <a:srgbClr val="000000"/>
                </a:solidFill>
                <a:latin typeface="Calibri" charset="0"/>
                <a:sym typeface="Calibri" charset="0"/>
              </a:rPr>
              <a:t> learning tactics</a:t>
            </a:r>
            <a:r>
              <a:rPr lang="en-US" altLang="ja-JP" dirty="0" smtClean="0">
                <a:solidFill>
                  <a:srgbClr val="000000"/>
                </a:solidFill>
                <a:latin typeface="Calibri" charset="0"/>
                <a:sym typeface="Calibri" charset="0"/>
              </a:rPr>
              <a:t>.</a:t>
            </a:r>
          </a:p>
          <a:p>
            <a:pPr eaLnBrk="1" hangingPunct="1">
              <a:buClr>
                <a:srgbClr val="000000"/>
              </a:buClr>
              <a:buSzPct val="125000"/>
              <a:buFont typeface="Calibri" charset="0"/>
              <a:buChar char="•"/>
              <a:defRPr/>
            </a:pPr>
            <a:endParaRPr lang="en-US" altLang="ja-JP" dirty="0" smtClean="0">
              <a:solidFill>
                <a:srgbClr val="000000"/>
              </a:solidFill>
              <a:latin typeface="Calibri" charset="0"/>
              <a:sym typeface="Calibri" charset="0"/>
            </a:endParaRPr>
          </a:p>
          <a:p>
            <a:pPr eaLnBrk="1" hangingPunct="1">
              <a:defRPr/>
            </a:pPr>
            <a:r>
              <a:rPr lang="en-US" altLang="en-US" dirty="0" smtClean="0">
                <a:solidFill>
                  <a:srgbClr val="000000"/>
                </a:solidFill>
                <a:latin typeface="Calibri" charset="0"/>
                <a:ea typeface="Calibri" charset="0"/>
                <a:cs typeface="Calibri" charset="0"/>
                <a:sym typeface="Calibri" charset="0"/>
              </a:rPr>
              <a:t>These were our goals for the past 6 days of our work together.  </a:t>
            </a:r>
          </a:p>
          <a:p>
            <a:pPr eaLnBrk="1" hangingPunct="1">
              <a:defRPr/>
            </a:pPr>
            <a:r>
              <a:rPr lang="en-US" altLang="en-US" dirty="0" smtClean="0">
                <a:solidFill>
                  <a:srgbClr val="000000"/>
                </a:solidFill>
                <a:latin typeface="Calibri" charset="0"/>
                <a:ea typeface="Calibri" charset="0"/>
                <a:cs typeface="Calibri" charset="0"/>
                <a:sym typeface="Calibri" charset="0"/>
              </a:rPr>
              <a:t>We’ve spent some time thinking and talking about the changes that will be necessary to implement the new standards and practices.  The majority of you have now had the experience of having those standards and practices modeled for you by your incredibly talented content facilitators.  We’ve talked about how difficult it is to do something before you can imagine it.  We’re hoping it’s easier for you to imagine at this point.</a:t>
            </a:r>
          </a:p>
          <a:p>
            <a:pPr eaLnBrk="1" hangingPunct="1">
              <a:buClr>
                <a:srgbClr val="000000"/>
              </a:buClr>
              <a:buSzPct val="125000"/>
              <a:buFont typeface="Calibri" charset="0"/>
              <a:buNone/>
              <a:defRPr/>
            </a:pPr>
            <a:endParaRPr lang="en-US" altLang="ja-JP" dirty="0" smtClean="0">
              <a:solidFill>
                <a:srgbClr val="000000"/>
              </a:solidFill>
              <a:latin typeface="Calibri" charset="0"/>
              <a:sym typeface="Calibri" charset="0"/>
            </a:endParaRPr>
          </a:p>
          <a:p>
            <a:pPr eaLnBrk="1" hangingPunct="1">
              <a:buClr>
                <a:srgbClr val="000000"/>
              </a:buClr>
              <a:buSzPct val="125000"/>
              <a:buFont typeface="Calibri" charset="0"/>
              <a:buChar char="•"/>
              <a:defRPr/>
            </a:pPr>
            <a:endParaRPr lang="en-US" altLang="en-US" dirty="0">
              <a:solidFill>
                <a:srgbClr val="000000"/>
              </a:solidFill>
              <a:latin typeface="Calibri" charset="0"/>
              <a:ea typeface="ＭＳ Ｐゴシック" charset="-128"/>
              <a:sym typeface="Calibri" charset="0"/>
            </a:endParaRPr>
          </a:p>
          <a:p>
            <a:pPr eaLnBrk="1" hangingPunct="1">
              <a:buClr>
                <a:srgbClr val="000000"/>
              </a:buClr>
              <a:buSzPct val="125000"/>
              <a:buFont typeface="Calibri" charset="0"/>
              <a:buNone/>
              <a:defRPr/>
            </a:pPr>
            <a:r>
              <a:rPr lang="en-US" altLang="en-US" dirty="0" smtClean="0">
                <a:solidFill>
                  <a:srgbClr val="000000"/>
                </a:solidFill>
                <a:latin typeface="Calibri" charset="0"/>
                <a:ea typeface="ＭＳ Ｐゴシック" charset="-128"/>
                <a:sym typeface="Calibri" charset="0"/>
              </a:rPr>
              <a:t>Photo Credit</a:t>
            </a:r>
          </a:p>
          <a:p>
            <a:pPr eaLnBrk="1" hangingPunct="1">
              <a:buClr>
                <a:srgbClr val="000000"/>
              </a:buClr>
              <a:buSzPct val="125000"/>
              <a:buFont typeface="Calibri" charset="0"/>
              <a:buNone/>
              <a:defRPr/>
            </a:pPr>
            <a:r>
              <a:rPr lang="en-US" altLang="en-US" dirty="0" smtClean="0">
                <a:solidFill>
                  <a:srgbClr val="000000"/>
                </a:solidFill>
                <a:latin typeface="Calibri" charset="0"/>
                <a:ea typeface="ＭＳ Ｐゴシック" charset="-128"/>
                <a:sym typeface="Calibri" charset="0"/>
              </a:rPr>
              <a:t>Goals/</a:t>
            </a:r>
            <a:r>
              <a:rPr lang="en-US" altLang="en-US" dirty="0" err="1" smtClean="0">
                <a:solidFill>
                  <a:srgbClr val="000000"/>
                </a:solidFill>
                <a:latin typeface="Calibri" charset="0"/>
                <a:ea typeface="ＭＳ Ｐゴシック" charset="-128"/>
                <a:sym typeface="Calibri" charset="0"/>
              </a:rPr>
              <a:t>devtome.com</a:t>
            </a:r>
            <a:r>
              <a:rPr lang="en-US" altLang="en-US" dirty="0" smtClean="0">
                <a:solidFill>
                  <a:srgbClr val="000000"/>
                </a:solidFill>
                <a:latin typeface="Calibri" charset="0"/>
                <a:ea typeface="ＭＳ Ｐゴシック" charset="-128"/>
                <a:sym typeface="Calibri" charset="0"/>
              </a:rPr>
              <a:t>/Photo URL http://</a:t>
            </a:r>
            <a:r>
              <a:rPr lang="en-US" altLang="en-US" dirty="0" err="1" smtClean="0">
                <a:solidFill>
                  <a:srgbClr val="000000"/>
                </a:solidFill>
                <a:latin typeface="Calibri" charset="0"/>
                <a:ea typeface="ＭＳ Ｐゴシック" charset="-128"/>
                <a:sym typeface="Calibri" charset="0"/>
              </a:rPr>
              <a:t>www.oicgroup.net</a:t>
            </a:r>
            <a:r>
              <a:rPr lang="en-US" altLang="en-US" dirty="0" smtClean="0">
                <a:solidFill>
                  <a:srgbClr val="000000"/>
                </a:solidFill>
                <a:latin typeface="Calibri" charset="0"/>
                <a:ea typeface="ＭＳ Ｐゴシック" charset="-128"/>
                <a:sym typeface="Calibri" charset="0"/>
              </a:rPr>
              <a:t>/files/Achieve%20Your%20Website%20Goals.jpg</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94000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Rot="1" noChangeAspect="1" noChangeArrowheads="1"/>
          </p:cNvSpPr>
          <p:nvPr>
            <p:ph type="sldImg"/>
          </p:nvPr>
        </p:nvSpPr>
        <p:spPr>
          <a:solidFill>
            <a:srgbClr val="FFFFFF"/>
          </a:solidFill>
          <a:ln/>
        </p:spPr>
      </p:sp>
      <p:sp>
        <p:nvSpPr>
          <p:cNvPr id="36866" name="Rectangle 2"/>
          <p:cNvSpPr>
            <a:spLocks noGrp="1" noChangeArrowheads="1"/>
          </p:cNvSpPr>
          <p:nvPr>
            <p:ph type="body" idx="1"/>
          </p:nvPr>
        </p:nvSpPr>
        <p:spPr>
          <a:ln/>
        </p:spPr>
        <p:txBody>
          <a:bodyPr/>
          <a:lstStyle/>
          <a:p>
            <a:pPr marL="96838" eaLnBrk="1" hangingPunct="1">
              <a:defRPr/>
            </a:pPr>
            <a:r>
              <a:rPr lang="en-US" altLang="en-US" sz="1400" smtClean="0">
                <a:solidFill>
                  <a:srgbClr val="000000"/>
                </a:solidFill>
                <a:ea typeface="Arial" charset="0"/>
                <a:cs typeface="Arial" charset="0"/>
                <a:sym typeface="Arial" charset="0"/>
              </a:rPr>
              <a:t>The three key principles of learning underlie our work with you, as well as the new standards.  When we first introduced these ideas to some of you in January, they probably didn’t have a huge amount of meaning for you.  I’m hoping that these principles are starting to resonate with you and will be an integral part of your classroom practice.  </a:t>
            </a:r>
          </a:p>
        </p:txBody>
      </p:sp>
    </p:spTree>
    <p:extLst>
      <p:ext uri="{BB962C8B-B14F-4D97-AF65-F5344CB8AC3E}">
        <p14:creationId xmlns:p14="http://schemas.microsoft.com/office/powerpoint/2010/main" val="1457990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noRot="1" noChangeAspect="1" noChangeArrowheads="1"/>
          </p:cNvSpPr>
          <p:nvPr>
            <p:ph type="sldImg"/>
          </p:nvPr>
        </p:nvSpPr>
        <p:spPr>
          <a:solidFill>
            <a:srgbClr val="FFFFFF"/>
          </a:solidFill>
          <a:ln/>
        </p:spPr>
      </p:sp>
      <p:sp>
        <p:nvSpPr>
          <p:cNvPr id="38914" name="Rectangle 2"/>
          <p:cNvSpPr>
            <a:spLocks noGrp="1" noChangeArrowheads="1"/>
          </p:cNvSpPr>
          <p:nvPr>
            <p:ph type="body" idx="1"/>
          </p:nvPr>
        </p:nvSpPr>
        <p:spPr>
          <a:ln/>
        </p:spPr>
        <p:txBody>
          <a:bodyPr/>
          <a:lstStyle/>
          <a:p>
            <a:pPr eaLnBrk="1" hangingPunct="1"/>
            <a:r>
              <a:rPr lang="en-US" altLang="en-US" sz="1400">
                <a:latin typeface="Calibri" charset="0"/>
                <a:ea typeface="Calibri" charset="0"/>
                <a:cs typeface="Calibri" charset="0"/>
                <a:sym typeface="Calibri" charset="0"/>
              </a:rPr>
              <a:t>Another key body of research that underlies our collective work is the formative assessment research.  The student achievement data is compelling and Wiliam’s five key strategies can easily be adopted in the classroom.  </a:t>
            </a:r>
          </a:p>
          <a:p>
            <a:pPr eaLnBrk="1" hangingPunct="1"/>
            <a:endParaRPr lang="en-US" altLang="en-US" sz="1400">
              <a:latin typeface="Calibri" charset="0"/>
              <a:ea typeface="Calibri" charset="0"/>
              <a:cs typeface="Calibri" charset="0"/>
              <a:sym typeface="Calibri" charset="0"/>
            </a:endParaRPr>
          </a:p>
          <a:p>
            <a:pPr eaLnBrk="1" hangingPunct="1"/>
            <a:r>
              <a:rPr lang="en-US" altLang="en-US" sz="1400">
                <a:latin typeface="Calibri" charset="0"/>
                <a:ea typeface="Calibri" charset="0"/>
                <a:cs typeface="Calibri" charset="0"/>
                <a:sym typeface="Calibri" charset="0"/>
              </a:rPr>
              <a:t>It was our goal to model the principles of </a:t>
            </a:r>
            <a:r>
              <a:rPr lang="en-US" altLang="en-US" sz="1400" i="1">
                <a:latin typeface="Calibri" charset="0"/>
                <a:ea typeface="Calibri" charset="0"/>
                <a:cs typeface="Calibri" charset="0"/>
                <a:sym typeface="Calibri" charset="0"/>
              </a:rPr>
              <a:t>How Students Learn</a:t>
            </a:r>
            <a:r>
              <a:rPr lang="en-US" altLang="en-US" sz="1400">
                <a:latin typeface="Calibri" charset="0"/>
                <a:ea typeface="Calibri" charset="0"/>
                <a:cs typeface="Calibri" charset="0"/>
                <a:sym typeface="Calibri" charset="0"/>
              </a:rPr>
              <a:t> as well as Wiliam’s five formative assessment strategies in our content and breakout sessions this week.</a:t>
            </a:r>
          </a:p>
          <a:p>
            <a:pPr eaLnBrk="1" hangingPunct="1"/>
            <a:endParaRPr lang="en-US" altLang="en-US" sz="1400">
              <a:latin typeface="Calibri" charset="0"/>
              <a:ea typeface="Calibri" charset="0"/>
              <a:cs typeface="Calibri" charset="0"/>
              <a:sym typeface="Calibri" charset="0"/>
            </a:endParaRPr>
          </a:p>
          <a:p>
            <a:pPr eaLnBrk="1" hangingPunct="1"/>
            <a:endParaRPr lang="en-US" altLang="en-US" sz="14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50374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Rot="1" noChangeAspect="1" noChangeArrowheads="1"/>
          </p:cNvSpPr>
          <p:nvPr>
            <p:ph type="sldImg"/>
          </p:nvPr>
        </p:nvSpPr>
        <p:spPr>
          <a:solidFill>
            <a:srgbClr val="FFFFFF"/>
          </a:solidFill>
          <a:ln/>
        </p:spPr>
      </p:sp>
      <p:sp>
        <p:nvSpPr>
          <p:cNvPr id="40962" name="Rectangle 2"/>
          <p:cNvSpPr>
            <a:spLocks noGrp="1" noChangeArrowheads="1"/>
          </p:cNvSpPr>
          <p:nvPr>
            <p:ph type="body" idx="1"/>
          </p:nvPr>
        </p:nvSpPr>
        <p:spPr>
          <a:ln/>
        </p:spPr>
        <p:txBody>
          <a:bodyPr/>
          <a:lstStyle/>
          <a:p>
            <a:pPr eaLnBrk="1" hangingPunct="1"/>
            <a:r>
              <a:rPr lang="en-US" altLang="en-US">
                <a:latin typeface="Calibri" charset="0"/>
                <a:ea typeface="Calibri" charset="0"/>
                <a:cs typeface="Calibri" charset="0"/>
                <a:sym typeface="Calibri" charset="0"/>
              </a:rPr>
              <a:t>We spent time talking about how to build to a big idea represented in the CCSSM or the WA state science standards and talked about the importance of focusing on </a:t>
            </a:r>
            <a:r>
              <a:rPr lang="en-US" altLang="en-US">
                <a:latin typeface="Calibri Italic" charset="0"/>
                <a:ea typeface="Calibri Italic" charset="0"/>
                <a:cs typeface="Calibri Italic" charset="0"/>
                <a:sym typeface="Calibri Italic" charset="0"/>
              </a:rPr>
              <a:t>ideas</a:t>
            </a:r>
            <a:r>
              <a:rPr lang="en-US" altLang="en-US">
                <a:latin typeface="Calibri" charset="0"/>
                <a:ea typeface="Calibri" charset="0"/>
                <a:cs typeface="Calibri" charset="0"/>
                <a:sym typeface="Calibri" charset="0"/>
              </a:rPr>
              <a:t> not activities.</a:t>
            </a:r>
          </a:p>
          <a:p>
            <a:pPr eaLnBrk="1" hangingPunct="1"/>
            <a:endParaRPr lang="en-US" altLang="en-US">
              <a:latin typeface="Calibri" charset="0"/>
              <a:ea typeface="Calibri" charset="0"/>
              <a:cs typeface="Calibri" charset="0"/>
              <a:sym typeface="Calibri" charset="0"/>
            </a:endParaRPr>
          </a:p>
          <a:p>
            <a:pPr eaLnBrk="1" hangingPunct="1"/>
            <a:r>
              <a:rPr lang="en-US" altLang="en-US">
                <a:latin typeface="Calibri" charset="0"/>
                <a:ea typeface="Calibri" charset="0"/>
                <a:cs typeface="Calibri" charset="0"/>
                <a:sym typeface="Calibri" charset="0"/>
              </a:rPr>
              <a:t>We also talked about elements of an effective lesson and what might go on in the lesson sized block.</a:t>
            </a:r>
          </a:p>
          <a:p>
            <a:pPr eaLnBrk="1" hangingPunct="1"/>
            <a:endParaRPr lang="en-US" altLang="en-US">
              <a:latin typeface="Calibri" charset="0"/>
              <a:ea typeface="Calibri" charset="0"/>
              <a:cs typeface="Calibri" charset="0"/>
              <a:sym typeface="Calibri" charset="0"/>
            </a:endParaRPr>
          </a:p>
        </p:txBody>
      </p:sp>
    </p:spTree>
    <p:extLst>
      <p:ext uri="{BB962C8B-B14F-4D97-AF65-F5344CB8AC3E}">
        <p14:creationId xmlns:p14="http://schemas.microsoft.com/office/powerpoint/2010/main" val="951941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Rot="1" noChangeAspect="1" noChangeArrowheads="1"/>
          </p:cNvSpPr>
          <p:nvPr>
            <p:ph type="sldImg"/>
          </p:nvPr>
        </p:nvSpPr>
        <p:spPr>
          <a:solidFill>
            <a:srgbClr val="FFFFFF"/>
          </a:solidFill>
          <a:ln/>
        </p:spPr>
      </p:sp>
      <p:sp>
        <p:nvSpPr>
          <p:cNvPr id="43010" name="Rectangle 2"/>
          <p:cNvSpPr>
            <a:spLocks noGrp="1" noChangeArrowheads="1"/>
          </p:cNvSpPr>
          <p:nvPr>
            <p:ph type="body" idx="1"/>
          </p:nvPr>
        </p:nvSpPr>
        <p:spPr>
          <a:ln/>
        </p:spPr>
        <p:txBody>
          <a:bodyPr/>
          <a:lstStyle/>
          <a:p>
            <a:pPr eaLnBrk="1" hangingPunct="1"/>
            <a:r>
              <a:rPr lang="en-US" altLang="en-US">
                <a:latin typeface="Calibri" charset="0"/>
                <a:ea typeface="Calibri" charset="0"/>
                <a:cs typeface="Calibri" charset="0"/>
                <a:sym typeface="Calibri" charset="0"/>
              </a:rPr>
              <a:t>We talked about strategies for sharing learning targets with your students and some of you came up with a common method for sharing in your school.</a:t>
            </a:r>
          </a:p>
          <a:p>
            <a:pPr eaLnBrk="1" hangingPunct="1"/>
            <a:endParaRPr lang="en-US" altLang="en-US">
              <a:latin typeface="Calibri" charset="0"/>
              <a:ea typeface="Calibri" charset="0"/>
              <a:cs typeface="Calibri" charset="0"/>
              <a:sym typeface="Calibri" charset="0"/>
            </a:endParaRPr>
          </a:p>
          <a:p>
            <a:pPr eaLnBrk="1" hangingPunct="1"/>
            <a:r>
              <a:rPr lang="en-US" altLang="en-US">
                <a:latin typeface="Calibri" charset="0"/>
                <a:ea typeface="Calibri" charset="0"/>
                <a:cs typeface="Calibri" charset="0"/>
                <a:sym typeface="Calibri" charset="0"/>
              </a:rPr>
              <a:t>Photo Credit</a:t>
            </a:r>
          </a:p>
          <a:p>
            <a:pPr eaLnBrk="1" hangingPunct="1"/>
            <a:r>
              <a:rPr lang="en-US" altLang="en-US">
                <a:latin typeface="Calibri" charset="0"/>
                <a:ea typeface="Calibri" charset="0"/>
                <a:cs typeface="Calibri" charset="0"/>
                <a:sym typeface="Calibri" charset="0"/>
              </a:rPr>
              <a:t>Learning Targets Matter/ 3</a:t>
            </a:r>
            <a:r>
              <a:rPr lang="en-US" altLang="en-US" baseline="30000">
                <a:latin typeface="Calibri" charset="0"/>
                <a:ea typeface="Calibri" charset="0"/>
                <a:cs typeface="Calibri" charset="0"/>
                <a:sym typeface="Calibri" charset="0"/>
              </a:rPr>
              <a:t>rd</a:t>
            </a:r>
            <a:r>
              <a:rPr lang="en-US" altLang="en-US">
                <a:latin typeface="Calibri" charset="0"/>
                <a:ea typeface="Calibri" charset="0"/>
                <a:cs typeface="Calibri" charset="0"/>
                <a:sym typeface="Calibri" charset="0"/>
              </a:rPr>
              <a:t> Gradethoughts.com/ </a:t>
            </a:r>
          </a:p>
          <a:p>
            <a:pPr eaLnBrk="1" hangingPunct="1"/>
            <a:r>
              <a:rPr lang="en-US" altLang="en-US">
                <a:latin typeface="Calibri" charset="0"/>
                <a:ea typeface="Calibri" charset="0"/>
                <a:cs typeface="Calibri" charset="0"/>
                <a:sym typeface="Calibri" charset="0"/>
              </a:rPr>
              <a:t>Photo URL http://www.3rdgradethoughts.com/2012/04/learning-targets-objectives.html</a:t>
            </a:r>
          </a:p>
        </p:txBody>
      </p:sp>
    </p:spTree>
    <p:extLst>
      <p:ext uri="{BB962C8B-B14F-4D97-AF65-F5344CB8AC3E}">
        <p14:creationId xmlns:p14="http://schemas.microsoft.com/office/powerpoint/2010/main" val="521855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Rot="1" noChangeAspect="1" noChangeArrowheads="1" noTextEdit="1"/>
          </p:cNvSpPr>
          <p:nvPr>
            <p:ph type="sldImg"/>
          </p:nvPr>
        </p:nvSpPr>
        <p:spPr>
          <a:solidFill>
            <a:srgbClr val="FFFFFF"/>
          </a:solidFill>
          <a:ln/>
        </p:spPr>
      </p:sp>
      <p:sp>
        <p:nvSpPr>
          <p:cNvPr id="41986" name="Rectangle 2"/>
          <p:cNvSpPr>
            <a:spLocks noGrp="1" noChangeArrowheads="1"/>
          </p:cNvSpPr>
          <p:nvPr>
            <p:ph type="body" idx="1"/>
          </p:nvPr>
        </p:nvSpPr>
        <p:spPr/>
        <p:txBody>
          <a:bodyPr/>
          <a:lstStyle/>
          <a:p>
            <a:pPr eaLnBrk="1" hangingPunct="1">
              <a:spcBef>
                <a:spcPts val="1088"/>
              </a:spcBef>
              <a:defRPr/>
            </a:pPr>
            <a:r>
              <a:rPr lang="en-US" altLang="en-US" sz="1400" dirty="0" smtClean="0">
                <a:latin typeface="Calibri" charset="0"/>
                <a:ea typeface="ＭＳ Ｐゴシック" charset="-128"/>
                <a:sym typeface="Calibri" charset="0"/>
              </a:rPr>
              <a:t>We discussed how to be sure that we are collecting relevant evidence of student understanding.  That’s something that PLCs will probably want to focus on during our work this fall.</a:t>
            </a:r>
          </a:p>
          <a:p>
            <a:pPr eaLnBrk="1" hangingPunct="1">
              <a:spcBef>
                <a:spcPts val="1088"/>
              </a:spcBef>
              <a:defRPr/>
            </a:pPr>
            <a:endParaRPr lang="en-US" altLang="en-US" sz="1400" dirty="0" smtClean="0">
              <a:latin typeface="Calibri" charset="0"/>
              <a:ea typeface="ＭＳ Ｐゴシック" charset="-128"/>
              <a:sym typeface="Calibri" charset="0"/>
            </a:endParaRPr>
          </a:p>
          <a:p>
            <a:pPr eaLnBrk="1" hangingPunct="1">
              <a:spcBef>
                <a:spcPts val="1088"/>
              </a:spcBef>
              <a:defRPr/>
            </a:pPr>
            <a:r>
              <a:rPr lang="en-US" altLang="en-US" sz="1400" dirty="0" smtClean="0">
                <a:latin typeface="Calibri" charset="0"/>
                <a:ea typeface="ＭＳ Ｐゴシック" charset="-128"/>
                <a:sym typeface="Calibri" charset="0"/>
              </a:rPr>
              <a:t>Photo Credit</a:t>
            </a:r>
          </a:p>
          <a:p>
            <a:pPr eaLnBrk="1" hangingPunct="1">
              <a:spcBef>
                <a:spcPts val="1088"/>
              </a:spcBef>
              <a:defRPr/>
            </a:pPr>
            <a:r>
              <a:rPr lang="en-US" altLang="en-US" sz="1400" dirty="0" smtClean="0">
                <a:latin typeface="Calibri" charset="0"/>
                <a:ea typeface="ＭＳ Ｐゴシック" charset="-128"/>
                <a:sym typeface="Calibri" charset="0"/>
              </a:rPr>
              <a:t>NYPD Evidence Collection Team/ Rusty Sherriff https://</a:t>
            </a:r>
            <a:r>
              <a:rPr lang="en-US" altLang="en-US" sz="1400" dirty="0" err="1" smtClean="0">
                <a:latin typeface="Calibri" charset="0"/>
                <a:ea typeface="ＭＳ Ｐゴシック" charset="-128"/>
                <a:sym typeface="Calibri" charset="0"/>
              </a:rPr>
              <a:t>www.flickr.com</a:t>
            </a:r>
            <a:r>
              <a:rPr lang="en-US" altLang="en-US" sz="1400" dirty="0" smtClean="0">
                <a:latin typeface="Calibri" charset="0"/>
                <a:ea typeface="ＭＳ Ｐゴシック" charset="-128"/>
                <a:sym typeface="Calibri" charset="0"/>
              </a:rPr>
              <a:t>/photos/</a:t>
            </a:r>
            <a:r>
              <a:rPr lang="en-US" altLang="en-US" sz="1400" dirty="0" err="1" smtClean="0">
                <a:latin typeface="Calibri" charset="0"/>
                <a:ea typeface="ＭＳ Ｐゴシック" charset="-128"/>
                <a:sym typeface="Calibri" charset="0"/>
              </a:rPr>
              <a:t>rustysheriff</a:t>
            </a:r>
            <a:r>
              <a:rPr lang="en-US" altLang="en-US" sz="1400" dirty="0" smtClean="0">
                <a:latin typeface="Calibri" charset="0"/>
                <a:ea typeface="ＭＳ Ｐゴシック" charset="-128"/>
                <a:sym typeface="Calibri" charset="0"/>
              </a:rPr>
              <a:t>/April 9, 2007</a:t>
            </a:r>
          </a:p>
          <a:p>
            <a:pPr eaLnBrk="1" hangingPunct="1">
              <a:spcBef>
                <a:spcPts val="1088"/>
              </a:spcBef>
              <a:defRPr/>
            </a:pPr>
            <a:r>
              <a:rPr lang="en-US" altLang="en-US" sz="1400" dirty="0" smtClean="0">
                <a:latin typeface="Calibri" charset="0"/>
                <a:ea typeface="ＭＳ Ｐゴシック" charset="-128"/>
                <a:sym typeface="Calibri" charset="0"/>
              </a:rPr>
              <a:t>Photo URL https://</a:t>
            </a:r>
            <a:r>
              <a:rPr lang="en-US" altLang="en-US" sz="1400" dirty="0" err="1" smtClean="0">
                <a:latin typeface="Calibri" charset="0"/>
                <a:ea typeface="ＭＳ Ｐゴシック" charset="-128"/>
                <a:sym typeface="Calibri" charset="0"/>
              </a:rPr>
              <a:t>www.flickr.com</a:t>
            </a:r>
            <a:r>
              <a:rPr lang="en-US" altLang="en-US" sz="1400" dirty="0" smtClean="0">
                <a:latin typeface="Calibri" charset="0"/>
                <a:ea typeface="ＭＳ Ｐゴシック" charset="-128"/>
                <a:sym typeface="Calibri" charset="0"/>
              </a:rPr>
              <a:t>/photos/</a:t>
            </a:r>
            <a:r>
              <a:rPr lang="en-US" altLang="en-US" sz="1400" dirty="0" err="1" smtClean="0">
                <a:latin typeface="Calibri" charset="0"/>
                <a:ea typeface="ＭＳ Ｐゴシック" charset="-128"/>
                <a:sym typeface="Calibri" charset="0"/>
              </a:rPr>
              <a:t>rustysheriff</a:t>
            </a:r>
            <a:r>
              <a:rPr lang="en-US" altLang="en-US" sz="1400" dirty="0" smtClean="0">
                <a:latin typeface="Calibri" charset="0"/>
                <a:ea typeface="ＭＳ Ｐゴシック" charset="-128"/>
                <a:sym typeface="Calibri" charset="0"/>
              </a:rPr>
              <a:t>/4373957133?ytcheck=1</a:t>
            </a:r>
          </a:p>
        </p:txBody>
      </p:sp>
    </p:spTree>
    <p:extLst>
      <p:ext uri="{BB962C8B-B14F-4D97-AF65-F5344CB8AC3E}">
        <p14:creationId xmlns:p14="http://schemas.microsoft.com/office/powerpoint/2010/main" val="502997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Rot="1" noChangeAspect="1" noChangeArrowheads="1"/>
          </p:cNvSpPr>
          <p:nvPr>
            <p:ph type="sldImg"/>
          </p:nvPr>
        </p:nvSpPr>
        <p:spPr/>
      </p:sp>
      <p:sp>
        <p:nvSpPr>
          <p:cNvPr id="10242" name="Rectangle 2"/>
          <p:cNvSpPr>
            <a:spLocks noGrp="1" noChangeArrowheads="1"/>
          </p:cNvSpPr>
          <p:nvPr>
            <p:ph type="body" idx="1"/>
          </p:nvPr>
        </p:nvSpPr>
        <p:spPr/>
        <p:txBody>
          <a:bodyPr/>
          <a:lstStyle/>
          <a:p>
            <a:pPr marL="158750" eaLnBrk="1">
              <a:spcBef>
                <a:spcPts val="1100"/>
              </a:spcBef>
              <a:buClr>
                <a:srgbClr val="000000"/>
              </a:buClr>
              <a:buFont typeface="Calibri" charset="0"/>
              <a:buNone/>
            </a:pPr>
            <a:r>
              <a:rPr lang="en-US" altLang="en-US">
                <a:latin typeface="Calibri" charset="0"/>
                <a:ea typeface="Calibri" charset="0"/>
                <a:cs typeface="Calibri" charset="0"/>
                <a:sym typeface="Calibri" charset="0"/>
              </a:rPr>
              <a:t>We also discussed the role of and characteristics of effective feedback, and the connection between motivation and feedback.</a:t>
            </a:r>
          </a:p>
          <a:p>
            <a:pPr marL="158750" eaLnBrk="1">
              <a:spcBef>
                <a:spcPts val="1100"/>
              </a:spcBef>
              <a:buClr>
                <a:srgbClr val="000000"/>
              </a:buClr>
              <a:buFont typeface="Calibri" charset="0"/>
              <a:buNone/>
            </a:pPr>
            <a:r>
              <a:rPr lang="en-US" altLang="en-US">
                <a:latin typeface="Calibri" charset="0"/>
                <a:ea typeface="Calibri" charset="0"/>
                <a:cs typeface="Calibri" charset="0"/>
                <a:sym typeface="Calibri" charset="0"/>
              </a:rPr>
              <a:t>Providing effective feedback is difficult to do so is another activity that would be worthwhile to work on with your PLC and grade level partners.</a:t>
            </a:r>
          </a:p>
          <a:p>
            <a:pPr marL="158750" eaLnBrk="1">
              <a:spcBef>
                <a:spcPts val="1100"/>
              </a:spcBef>
              <a:buClr>
                <a:srgbClr val="000000"/>
              </a:buClr>
              <a:buFont typeface="Calibri" charset="0"/>
              <a:buNone/>
            </a:pPr>
            <a:endParaRPr lang="en-US" altLang="en-US">
              <a:latin typeface="Calibri" charset="0"/>
              <a:ea typeface="Calibri" charset="0"/>
              <a:cs typeface="Calibri" charset="0"/>
              <a:sym typeface="Calibri" charset="0"/>
            </a:endParaRPr>
          </a:p>
          <a:p>
            <a:pPr marL="158750" eaLnBrk="1">
              <a:spcBef>
                <a:spcPts val="1100"/>
              </a:spcBef>
              <a:buClr>
                <a:srgbClr val="000000"/>
              </a:buClr>
              <a:buFont typeface="Calibri" charset="0"/>
              <a:buNone/>
            </a:pPr>
            <a:r>
              <a:rPr lang="en-US" altLang="en-US">
                <a:latin typeface="Calibri" charset="0"/>
                <a:ea typeface="Calibri" charset="0"/>
                <a:cs typeface="Calibri" charset="0"/>
                <a:sym typeface="Calibri" charset="0"/>
              </a:rPr>
              <a:t>Photo Credit</a:t>
            </a:r>
          </a:p>
          <a:p>
            <a:pPr marL="158750" eaLnBrk="1">
              <a:spcBef>
                <a:spcPts val="1100"/>
              </a:spcBef>
              <a:buClr>
                <a:srgbClr val="000000"/>
              </a:buClr>
              <a:buFont typeface="Calibri" charset="0"/>
              <a:buNone/>
            </a:pPr>
            <a:r>
              <a:rPr lang="en-US" altLang="en-US">
                <a:latin typeface="Calibri" charset="0"/>
                <a:ea typeface="Calibri" charset="0"/>
                <a:cs typeface="Calibri" charset="0"/>
                <a:sym typeface="Calibri" charset="0"/>
              </a:rPr>
              <a:t>Red Zone Field Goals/ Thought Upload thoughtupload.blogspot.com</a:t>
            </a:r>
          </a:p>
          <a:p>
            <a:pPr marL="158750" eaLnBrk="1">
              <a:spcBef>
                <a:spcPts val="1100"/>
              </a:spcBef>
              <a:buClr>
                <a:srgbClr val="000000"/>
              </a:buClr>
              <a:buFont typeface="Calibri" charset="0"/>
              <a:buNone/>
            </a:pPr>
            <a:r>
              <a:rPr lang="en-US" altLang="en-US">
                <a:latin typeface="Calibri" charset="0"/>
                <a:ea typeface="Calibri" charset="0"/>
                <a:cs typeface="Calibri" charset="0"/>
                <a:sym typeface="Calibri" charset="0"/>
              </a:rPr>
              <a:t>Photo URL http://3.bp.blogspot.com/-Ruj8yi4E1qw/UEVrzLNF_-I/AAAAAAAAB0w/cWLzXmNoCtk/s1600/FieldGoal.jpg</a:t>
            </a:r>
          </a:p>
          <a:p>
            <a:pPr marL="158750" eaLnBrk="1">
              <a:spcBef>
                <a:spcPts val="1100"/>
              </a:spcBef>
              <a:buClr>
                <a:srgbClr val="000000"/>
              </a:buClr>
              <a:buFont typeface="Calibri" charset="0"/>
              <a:buNone/>
            </a:pPr>
            <a:endParaRPr lang="en-US" altLang="en-US">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86625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65761857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59460902"/>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4912E03B-1D1F-E341-82B0-E955454AF58C}" type="slidenum">
              <a:rPr lang="en-US" altLang="en-US"/>
              <a:pPr/>
              <a:t>‹#›</a:t>
            </a:fld>
            <a:endParaRPr lang="en-US" altLang="en-US"/>
          </a:p>
        </p:txBody>
      </p:sp>
    </p:spTree>
    <p:extLst>
      <p:ext uri="{BB962C8B-B14F-4D97-AF65-F5344CB8AC3E}">
        <p14:creationId xmlns:p14="http://schemas.microsoft.com/office/powerpoint/2010/main" val="1297843637"/>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B603A0C5-8829-2F4D-8844-DAE14660CA42}" type="slidenum">
              <a:rPr lang="en-US" altLang="en-US"/>
              <a:pPr/>
              <a:t>‹#›</a:t>
            </a:fld>
            <a:endParaRPr lang="en-US" altLang="en-US"/>
          </a:p>
        </p:txBody>
      </p:sp>
    </p:spTree>
    <p:extLst>
      <p:ext uri="{BB962C8B-B14F-4D97-AF65-F5344CB8AC3E}">
        <p14:creationId xmlns:p14="http://schemas.microsoft.com/office/powerpoint/2010/main" val="866604480"/>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fld id="{0B7EAF6A-5B31-F948-9ADB-3760D3F16401}" type="slidenum">
              <a:rPr lang="en-US" altLang="en-US"/>
              <a:pPr/>
              <a:t>‹#›</a:t>
            </a:fld>
            <a:endParaRPr lang="en-US" altLang="en-US"/>
          </a:p>
        </p:txBody>
      </p:sp>
    </p:spTree>
    <p:extLst>
      <p:ext uri="{BB962C8B-B14F-4D97-AF65-F5344CB8AC3E}">
        <p14:creationId xmlns:p14="http://schemas.microsoft.com/office/powerpoint/2010/main" val="787401406"/>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fld id="{EDCB2FEA-736F-5248-A376-FA1377477FC5}" type="slidenum">
              <a:rPr lang="en-US" altLang="en-US"/>
              <a:pPr/>
              <a:t>‹#›</a:t>
            </a:fld>
            <a:endParaRPr lang="en-US" altLang="en-US"/>
          </a:p>
        </p:txBody>
      </p:sp>
    </p:spTree>
    <p:extLst>
      <p:ext uri="{BB962C8B-B14F-4D97-AF65-F5344CB8AC3E}">
        <p14:creationId xmlns:p14="http://schemas.microsoft.com/office/powerpoint/2010/main" val="1061197828"/>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fld id="{9DEB6A6A-B114-F74C-9640-0D78B70210DA}" type="slidenum">
              <a:rPr lang="en-US" altLang="en-US"/>
              <a:pPr/>
              <a:t>‹#›</a:t>
            </a:fld>
            <a:endParaRPr lang="en-US" altLang="en-US"/>
          </a:p>
        </p:txBody>
      </p:sp>
    </p:spTree>
    <p:extLst>
      <p:ext uri="{BB962C8B-B14F-4D97-AF65-F5344CB8AC3E}">
        <p14:creationId xmlns:p14="http://schemas.microsoft.com/office/powerpoint/2010/main" val="700206861"/>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fld id="{3F892EE8-7917-C145-85B7-AB42CF470EC2}" type="slidenum">
              <a:rPr lang="en-US" altLang="en-US"/>
              <a:pPr/>
              <a:t>‹#›</a:t>
            </a:fld>
            <a:endParaRPr lang="en-US" altLang="en-US"/>
          </a:p>
        </p:txBody>
      </p:sp>
    </p:spTree>
    <p:extLst>
      <p:ext uri="{BB962C8B-B14F-4D97-AF65-F5344CB8AC3E}">
        <p14:creationId xmlns:p14="http://schemas.microsoft.com/office/powerpoint/2010/main" val="166327267"/>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fld id="{A7D80206-FABA-B84A-A90A-77D2DE851BB8}" type="slidenum">
              <a:rPr lang="en-US" altLang="en-US"/>
              <a:pPr/>
              <a:t>‹#›</a:t>
            </a:fld>
            <a:endParaRPr lang="en-US" altLang="en-US"/>
          </a:p>
        </p:txBody>
      </p:sp>
    </p:spTree>
    <p:extLst>
      <p:ext uri="{BB962C8B-B14F-4D97-AF65-F5344CB8AC3E}">
        <p14:creationId xmlns:p14="http://schemas.microsoft.com/office/powerpoint/2010/main" val="1586151722"/>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fld id="{64CBA12C-06D5-3744-8A69-12FA8BD043A8}" type="slidenum">
              <a:rPr lang="en-US" altLang="en-US"/>
              <a:pPr/>
              <a:t>‹#›</a:t>
            </a:fld>
            <a:endParaRPr lang="en-US" altLang="en-US"/>
          </a:p>
        </p:txBody>
      </p:sp>
    </p:spTree>
    <p:extLst>
      <p:ext uri="{BB962C8B-B14F-4D97-AF65-F5344CB8AC3E}">
        <p14:creationId xmlns:p14="http://schemas.microsoft.com/office/powerpoint/2010/main" val="173748144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fld id="{BB6DFADE-7CBD-DC4F-BB08-997E703D6FCF}" type="slidenum">
              <a:rPr lang="en-US" altLang="en-US"/>
              <a:pPr/>
              <a:t>‹#›</a:t>
            </a:fld>
            <a:endParaRPr lang="en-US" altLang="en-US"/>
          </a:p>
        </p:txBody>
      </p:sp>
    </p:spTree>
    <p:extLst>
      <p:ext uri="{BB962C8B-B14F-4D97-AF65-F5344CB8AC3E}">
        <p14:creationId xmlns:p14="http://schemas.microsoft.com/office/powerpoint/2010/main" val="367980595"/>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63D14BBB-F2B8-4E41-8426-0C944BF08FEB}" type="slidenum">
              <a:rPr lang="en-US" altLang="en-US"/>
              <a:pPr/>
              <a:t>‹#›</a:t>
            </a:fld>
            <a:endParaRPr lang="en-US" altLang="en-US"/>
          </a:p>
        </p:txBody>
      </p:sp>
    </p:spTree>
    <p:extLst>
      <p:ext uri="{BB962C8B-B14F-4D97-AF65-F5344CB8AC3E}">
        <p14:creationId xmlns:p14="http://schemas.microsoft.com/office/powerpoint/2010/main" val="204444045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674591"/>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fld id="{371D539F-E41A-CF42-BB06-7E05D6FEB021}" type="slidenum">
              <a:rPr lang="en-US" altLang="en-US"/>
              <a:pPr/>
              <a:t>‹#›</a:t>
            </a:fld>
            <a:endParaRPr lang="en-US" altLang="en-US"/>
          </a:p>
        </p:txBody>
      </p:sp>
    </p:spTree>
    <p:extLst>
      <p:ext uri="{BB962C8B-B14F-4D97-AF65-F5344CB8AC3E}">
        <p14:creationId xmlns:p14="http://schemas.microsoft.com/office/powerpoint/2010/main" val="1172324764"/>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43035EDC-CBB3-7B47-BB4F-56D7AAA5CB75}" type="slidenum">
              <a:rPr lang="en-US" altLang="en-US"/>
              <a:pPr/>
              <a:t>‹#›</a:t>
            </a:fld>
            <a:endParaRPr lang="en-US" altLang="en-US"/>
          </a:p>
        </p:txBody>
      </p:sp>
    </p:spTree>
    <p:extLst>
      <p:ext uri="{BB962C8B-B14F-4D97-AF65-F5344CB8AC3E}">
        <p14:creationId xmlns:p14="http://schemas.microsoft.com/office/powerpoint/2010/main" val="99847323"/>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58E3A66-B4F7-0940-ADD3-6C496F9428E4}" type="slidenum">
              <a:rPr lang="en-US" altLang="en-US"/>
              <a:pPr/>
              <a:t>‹#›</a:t>
            </a:fld>
            <a:endParaRPr lang="en-US" altLang="en-US"/>
          </a:p>
        </p:txBody>
      </p:sp>
    </p:spTree>
    <p:extLst>
      <p:ext uri="{BB962C8B-B14F-4D97-AF65-F5344CB8AC3E}">
        <p14:creationId xmlns:p14="http://schemas.microsoft.com/office/powerpoint/2010/main" val="949229354"/>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19DA1BD7-619A-B549-9B12-760A22EE4AD7}" type="slidenum">
              <a:rPr lang="en-US" altLang="en-US"/>
              <a:pPr/>
              <a:t>‹#›</a:t>
            </a:fld>
            <a:endParaRPr lang="en-US" altLang="en-US"/>
          </a:p>
        </p:txBody>
      </p:sp>
    </p:spTree>
    <p:extLst>
      <p:ext uri="{BB962C8B-B14F-4D97-AF65-F5344CB8AC3E}">
        <p14:creationId xmlns:p14="http://schemas.microsoft.com/office/powerpoint/2010/main" val="41739115"/>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F96C5182-0B9E-1747-B2AB-BEFD8E5EEB4F}" type="slidenum">
              <a:rPr lang="en-US" altLang="en-US"/>
              <a:pPr/>
              <a:t>‹#›</a:t>
            </a:fld>
            <a:endParaRPr lang="en-US" altLang="en-US"/>
          </a:p>
        </p:txBody>
      </p:sp>
    </p:spTree>
    <p:extLst>
      <p:ext uri="{BB962C8B-B14F-4D97-AF65-F5344CB8AC3E}">
        <p14:creationId xmlns:p14="http://schemas.microsoft.com/office/powerpoint/2010/main" val="142963688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42C72853-23FE-334A-BFCF-8CEC1EE5BD3C}" type="slidenum">
              <a:rPr lang="en-US" altLang="en-US"/>
              <a:pPr/>
              <a:t>‹#›</a:t>
            </a:fld>
            <a:endParaRPr lang="en-US" altLang="en-US"/>
          </a:p>
        </p:txBody>
      </p:sp>
    </p:spTree>
    <p:extLst>
      <p:ext uri="{BB962C8B-B14F-4D97-AF65-F5344CB8AC3E}">
        <p14:creationId xmlns:p14="http://schemas.microsoft.com/office/powerpoint/2010/main" val="1860049945"/>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8BF5E78B-A84D-E44D-9BD5-EC703625B469}" type="slidenum">
              <a:rPr lang="en-US" altLang="en-US"/>
              <a:pPr/>
              <a:t>‹#›</a:t>
            </a:fld>
            <a:endParaRPr lang="en-US" altLang="en-US"/>
          </a:p>
        </p:txBody>
      </p:sp>
    </p:spTree>
    <p:extLst>
      <p:ext uri="{BB962C8B-B14F-4D97-AF65-F5344CB8AC3E}">
        <p14:creationId xmlns:p14="http://schemas.microsoft.com/office/powerpoint/2010/main" val="939976236"/>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5AC05A1E-B80B-F242-A450-EA780EECF79D}" type="slidenum">
              <a:rPr lang="en-US" altLang="en-US"/>
              <a:pPr/>
              <a:t>‹#›</a:t>
            </a:fld>
            <a:endParaRPr lang="en-US" altLang="en-US"/>
          </a:p>
        </p:txBody>
      </p:sp>
    </p:spTree>
    <p:extLst>
      <p:ext uri="{BB962C8B-B14F-4D97-AF65-F5344CB8AC3E}">
        <p14:creationId xmlns:p14="http://schemas.microsoft.com/office/powerpoint/2010/main" val="1290891120"/>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647B378-261A-1941-8E4D-371C33A07F88}" type="slidenum">
              <a:rPr lang="en-US" altLang="en-US"/>
              <a:pPr/>
              <a:t>‹#›</a:t>
            </a:fld>
            <a:endParaRPr lang="en-US" altLang="en-US"/>
          </a:p>
        </p:txBody>
      </p:sp>
    </p:spTree>
    <p:extLst>
      <p:ext uri="{BB962C8B-B14F-4D97-AF65-F5344CB8AC3E}">
        <p14:creationId xmlns:p14="http://schemas.microsoft.com/office/powerpoint/2010/main" val="2127251846"/>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22CE1388-62E5-E741-9979-16E2530B5D6B}" type="slidenum">
              <a:rPr lang="en-US" altLang="en-US"/>
              <a:pPr/>
              <a:t>‹#›</a:t>
            </a:fld>
            <a:endParaRPr lang="en-US" altLang="en-US"/>
          </a:p>
        </p:txBody>
      </p:sp>
    </p:spTree>
    <p:extLst>
      <p:ext uri="{BB962C8B-B14F-4D97-AF65-F5344CB8AC3E}">
        <p14:creationId xmlns:p14="http://schemas.microsoft.com/office/powerpoint/2010/main" val="141402046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44532090"/>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9D1D000-2A48-A44B-90A5-EFF8A122988F}" type="slidenum">
              <a:rPr lang="en-US" altLang="en-US"/>
              <a:pPr/>
              <a:t>‹#›</a:t>
            </a:fld>
            <a:endParaRPr lang="en-US" altLang="en-US"/>
          </a:p>
        </p:txBody>
      </p:sp>
    </p:spTree>
    <p:extLst>
      <p:ext uri="{BB962C8B-B14F-4D97-AF65-F5344CB8AC3E}">
        <p14:creationId xmlns:p14="http://schemas.microsoft.com/office/powerpoint/2010/main" val="1387934360"/>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D38277D-5862-7A42-8C0E-D0549D1DD015}" type="slidenum">
              <a:rPr lang="en-US" altLang="en-US"/>
              <a:pPr/>
              <a:t>‹#›</a:t>
            </a:fld>
            <a:endParaRPr lang="en-US" altLang="en-US"/>
          </a:p>
        </p:txBody>
      </p:sp>
    </p:spTree>
    <p:extLst>
      <p:ext uri="{BB962C8B-B14F-4D97-AF65-F5344CB8AC3E}">
        <p14:creationId xmlns:p14="http://schemas.microsoft.com/office/powerpoint/2010/main" val="1045414806"/>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722928335"/>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7030197"/>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676646661"/>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74520562"/>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799154"/>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8014007"/>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566178"/>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1233044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439218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96169498"/>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9844030"/>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790103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00975435"/>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131580"/>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47261104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9222674"/>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3181090"/>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696121"/>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50391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96338273"/>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24897534"/>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4942326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7882572"/>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3489647"/>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C8E9A55C-4ED0-4240-AA54-94CDD659DDC4}" type="slidenum">
              <a:rPr lang="en-US" altLang="en-US"/>
              <a:pPr/>
              <a:t>‹#›</a:t>
            </a:fld>
            <a:endParaRPr lang="en-US" altLang="en-US"/>
          </a:p>
        </p:txBody>
      </p:sp>
    </p:spTree>
    <p:extLst>
      <p:ext uri="{BB962C8B-B14F-4D97-AF65-F5344CB8AC3E}">
        <p14:creationId xmlns:p14="http://schemas.microsoft.com/office/powerpoint/2010/main" val="178392186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8F094628-777A-CE49-BA35-E22723A3C2BA}" type="slidenum">
              <a:rPr lang="en-US" altLang="en-US"/>
              <a:pPr/>
              <a:t>‹#›</a:t>
            </a:fld>
            <a:endParaRPr lang="en-US" altLang="en-US"/>
          </a:p>
        </p:txBody>
      </p:sp>
    </p:spTree>
    <p:extLst>
      <p:ext uri="{BB962C8B-B14F-4D97-AF65-F5344CB8AC3E}">
        <p14:creationId xmlns:p14="http://schemas.microsoft.com/office/powerpoint/2010/main" val="1355505253"/>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A39F8E7D-1A96-5542-9830-EB3B27C151FB}" type="slidenum">
              <a:rPr lang="en-US" altLang="en-US"/>
              <a:pPr/>
              <a:t>‹#›</a:t>
            </a:fld>
            <a:endParaRPr lang="en-US" altLang="en-US"/>
          </a:p>
        </p:txBody>
      </p:sp>
    </p:spTree>
    <p:extLst>
      <p:ext uri="{BB962C8B-B14F-4D97-AF65-F5344CB8AC3E}">
        <p14:creationId xmlns:p14="http://schemas.microsoft.com/office/powerpoint/2010/main" val="1470259795"/>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C242B382-CDC3-2043-9EB4-A90280DFFC0F}" type="slidenum">
              <a:rPr lang="en-US" altLang="en-US"/>
              <a:pPr/>
              <a:t>‹#›</a:t>
            </a:fld>
            <a:endParaRPr lang="en-US" altLang="en-US"/>
          </a:p>
        </p:txBody>
      </p:sp>
    </p:spTree>
    <p:extLst>
      <p:ext uri="{BB962C8B-B14F-4D97-AF65-F5344CB8AC3E}">
        <p14:creationId xmlns:p14="http://schemas.microsoft.com/office/powerpoint/2010/main" val="1709532183"/>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0F6F9690-CF47-D84B-85D7-A9C4E9B96717}" type="slidenum">
              <a:rPr lang="en-US" altLang="en-US"/>
              <a:pPr/>
              <a:t>‹#›</a:t>
            </a:fld>
            <a:endParaRPr lang="en-US" altLang="en-US"/>
          </a:p>
        </p:txBody>
      </p:sp>
    </p:spTree>
    <p:extLst>
      <p:ext uri="{BB962C8B-B14F-4D97-AF65-F5344CB8AC3E}">
        <p14:creationId xmlns:p14="http://schemas.microsoft.com/office/powerpoint/2010/main" val="923686468"/>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72451451-67D0-FE41-8AE8-78FF5DD017FE}" type="slidenum">
              <a:rPr lang="en-US" altLang="en-US"/>
              <a:pPr/>
              <a:t>‹#›</a:t>
            </a:fld>
            <a:endParaRPr lang="en-US" altLang="en-US"/>
          </a:p>
        </p:txBody>
      </p:sp>
    </p:spTree>
    <p:extLst>
      <p:ext uri="{BB962C8B-B14F-4D97-AF65-F5344CB8AC3E}">
        <p14:creationId xmlns:p14="http://schemas.microsoft.com/office/powerpoint/2010/main" val="23918351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1173762"/>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6CEC93D0-5C2D-0340-98F0-AB0C65879D1A}" type="slidenum">
              <a:rPr lang="en-US" altLang="en-US"/>
              <a:pPr/>
              <a:t>‹#›</a:t>
            </a:fld>
            <a:endParaRPr lang="en-US" altLang="en-US"/>
          </a:p>
        </p:txBody>
      </p:sp>
    </p:spTree>
    <p:extLst>
      <p:ext uri="{BB962C8B-B14F-4D97-AF65-F5344CB8AC3E}">
        <p14:creationId xmlns:p14="http://schemas.microsoft.com/office/powerpoint/2010/main" val="2015399454"/>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6D96BE60-D49B-0644-B8DB-229703533B26}" type="slidenum">
              <a:rPr lang="en-US" altLang="en-US"/>
              <a:pPr/>
              <a:t>‹#›</a:t>
            </a:fld>
            <a:endParaRPr lang="en-US" altLang="en-US"/>
          </a:p>
        </p:txBody>
      </p:sp>
    </p:spTree>
    <p:extLst>
      <p:ext uri="{BB962C8B-B14F-4D97-AF65-F5344CB8AC3E}">
        <p14:creationId xmlns:p14="http://schemas.microsoft.com/office/powerpoint/2010/main" val="559059247"/>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72631450-9D16-E944-B140-FBA68D5C4182}" type="slidenum">
              <a:rPr lang="en-US" altLang="en-US"/>
              <a:pPr/>
              <a:t>‹#›</a:t>
            </a:fld>
            <a:endParaRPr lang="en-US" altLang="en-US"/>
          </a:p>
        </p:txBody>
      </p:sp>
    </p:spTree>
    <p:extLst>
      <p:ext uri="{BB962C8B-B14F-4D97-AF65-F5344CB8AC3E}">
        <p14:creationId xmlns:p14="http://schemas.microsoft.com/office/powerpoint/2010/main" val="867808704"/>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2678010E-02ED-1F49-8242-EFEA3B78BD19}" type="slidenum">
              <a:rPr lang="en-US" altLang="en-US"/>
              <a:pPr/>
              <a:t>‹#›</a:t>
            </a:fld>
            <a:endParaRPr lang="en-US" altLang="en-US"/>
          </a:p>
        </p:txBody>
      </p:sp>
    </p:spTree>
    <p:extLst>
      <p:ext uri="{BB962C8B-B14F-4D97-AF65-F5344CB8AC3E}">
        <p14:creationId xmlns:p14="http://schemas.microsoft.com/office/powerpoint/2010/main" val="1699441351"/>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CF333489-F5BF-8E4C-A1E8-571D3C085CD1}" type="slidenum">
              <a:rPr lang="en-US" altLang="en-US"/>
              <a:pPr/>
              <a:t>‹#›</a:t>
            </a:fld>
            <a:endParaRPr lang="en-US" altLang="en-US"/>
          </a:p>
        </p:txBody>
      </p:sp>
    </p:spTree>
    <p:extLst>
      <p:ext uri="{BB962C8B-B14F-4D97-AF65-F5344CB8AC3E}">
        <p14:creationId xmlns:p14="http://schemas.microsoft.com/office/powerpoint/2010/main" val="978281157"/>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836604267"/>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2478560"/>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87382605"/>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8187999"/>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755660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2355978"/>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824742"/>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534341"/>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26823526"/>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20599080"/>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1735104"/>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97124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926383802"/>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6119464"/>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615762726"/>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04409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1948615245"/>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45436072"/>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93628974"/>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2609923"/>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28585898"/>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979524937"/>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597825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3095992"/>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331342416"/>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893763" y="2597150"/>
            <a:ext cx="11217275"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9867619"/>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2124569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805965"/>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3763" y="2597150"/>
            <a:ext cx="5532437"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7150"/>
            <a:ext cx="5532438" cy="61880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739863"/>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5573750"/>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165093"/>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252308"/>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3164333"/>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28404624"/>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1939622"/>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2597150"/>
            <a:ext cx="2803525" cy="6188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8261350"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402613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7843327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459298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953253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3763" y="519113"/>
            <a:ext cx="11217275" cy="18859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2597150"/>
            <a:ext cx="11217275" cy="61880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21177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7513" y="519113"/>
            <a:ext cx="2803525" cy="826611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3763" y="519113"/>
            <a:ext cx="8261350" cy="82661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229893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9889406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316944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5029711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617633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94492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7298368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26075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41226155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7644111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43543863"/>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15723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51105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4211922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40064"/>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499470246"/>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848399"/>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363873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28268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764243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188305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8131297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1573100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209082"/>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78061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997435784"/>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885178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116068468"/>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49850" cy="5702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2250" y="2768600"/>
            <a:ext cx="5149850" cy="5702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063709"/>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435517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1877315"/>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80880552"/>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189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71233943"/>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78353333"/>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2949276"/>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09075" y="254000"/>
            <a:ext cx="2613025" cy="8216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86675" cy="8216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5000917"/>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753605476"/>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166370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64404429"/>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455113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573989"/>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52241054"/>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6023571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287356"/>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10053632"/>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69043980"/>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475989"/>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0352522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30836551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1237622"/>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66331368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30390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549221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3043907"/>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0531555"/>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208607"/>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63296097"/>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06075592"/>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0515601"/>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6751798"/>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B033FC66-38C4-3A4B-8E3E-AD7D79AAE344}" type="slidenum">
              <a:rPr lang="en-US" altLang="en-US"/>
              <a:pPr/>
              <a:t>‹#›</a:t>
            </a:fld>
            <a:endParaRPr lang="en-US" altLang="en-US"/>
          </a:p>
        </p:txBody>
      </p:sp>
    </p:spTree>
    <p:extLst>
      <p:ext uri="{BB962C8B-B14F-4D97-AF65-F5344CB8AC3E}">
        <p14:creationId xmlns:p14="http://schemas.microsoft.com/office/powerpoint/2010/main" val="349478761"/>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7D2A6FE8-70FE-B749-BCC5-223023071454}" type="slidenum">
              <a:rPr lang="en-US" altLang="en-US"/>
              <a:pPr/>
              <a:t>‹#›</a:t>
            </a:fld>
            <a:endParaRPr lang="en-US" altLang="en-US"/>
          </a:p>
        </p:txBody>
      </p:sp>
    </p:spTree>
    <p:extLst>
      <p:ext uri="{BB962C8B-B14F-4D97-AF65-F5344CB8AC3E}">
        <p14:creationId xmlns:p14="http://schemas.microsoft.com/office/powerpoint/2010/main" val="32176158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26127221"/>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fld id="{93EC92A9-4A48-FC45-8B64-AFBD68CECD81}" type="slidenum">
              <a:rPr lang="en-US" altLang="en-US"/>
              <a:pPr/>
              <a:t>‹#›</a:t>
            </a:fld>
            <a:endParaRPr lang="en-US" altLang="en-US"/>
          </a:p>
        </p:txBody>
      </p:sp>
    </p:spTree>
    <p:extLst>
      <p:ext uri="{BB962C8B-B14F-4D97-AF65-F5344CB8AC3E}">
        <p14:creationId xmlns:p14="http://schemas.microsoft.com/office/powerpoint/2010/main" val="483085528"/>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fld id="{A4D6C84B-6CB8-944C-96B4-6644B59BBE60}" type="slidenum">
              <a:rPr lang="en-US" altLang="en-US"/>
              <a:pPr/>
              <a:t>‹#›</a:t>
            </a:fld>
            <a:endParaRPr lang="en-US" altLang="en-US"/>
          </a:p>
        </p:txBody>
      </p:sp>
    </p:spTree>
    <p:extLst>
      <p:ext uri="{BB962C8B-B14F-4D97-AF65-F5344CB8AC3E}">
        <p14:creationId xmlns:p14="http://schemas.microsoft.com/office/powerpoint/2010/main" val="1730283436"/>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fld id="{81565D4E-B81C-1141-89B3-37946B876397}" type="slidenum">
              <a:rPr lang="en-US" altLang="en-US"/>
              <a:pPr/>
              <a:t>‹#›</a:t>
            </a:fld>
            <a:endParaRPr lang="en-US" altLang="en-US"/>
          </a:p>
        </p:txBody>
      </p:sp>
    </p:spTree>
    <p:extLst>
      <p:ext uri="{BB962C8B-B14F-4D97-AF65-F5344CB8AC3E}">
        <p14:creationId xmlns:p14="http://schemas.microsoft.com/office/powerpoint/2010/main" val="1797644825"/>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fld id="{96970C17-ACDF-E348-A71F-F30B41D71DD0}" type="slidenum">
              <a:rPr lang="en-US" altLang="en-US"/>
              <a:pPr/>
              <a:t>‹#›</a:t>
            </a:fld>
            <a:endParaRPr lang="en-US" altLang="en-US"/>
          </a:p>
        </p:txBody>
      </p:sp>
    </p:spTree>
    <p:extLst>
      <p:ext uri="{BB962C8B-B14F-4D97-AF65-F5344CB8AC3E}">
        <p14:creationId xmlns:p14="http://schemas.microsoft.com/office/powerpoint/2010/main" val="69144132"/>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fld id="{CD79F092-8E4A-8943-A04A-71856CF50936}" type="slidenum">
              <a:rPr lang="en-US" altLang="en-US"/>
              <a:pPr/>
              <a:t>‹#›</a:t>
            </a:fld>
            <a:endParaRPr lang="en-US" altLang="en-US"/>
          </a:p>
        </p:txBody>
      </p:sp>
    </p:spTree>
    <p:extLst>
      <p:ext uri="{BB962C8B-B14F-4D97-AF65-F5344CB8AC3E}">
        <p14:creationId xmlns:p14="http://schemas.microsoft.com/office/powerpoint/2010/main" val="31677349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85468BD1-9811-AB46-A1C7-2CB4AE37C9D3}" type="slidenum">
              <a:rPr lang="en-US" altLang="en-US"/>
              <a:pPr/>
              <a:t>‹#›</a:t>
            </a:fld>
            <a:endParaRPr lang="en-US" altLang="en-US"/>
          </a:p>
        </p:txBody>
      </p:sp>
    </p:spTree>
    <p:extLst>
      <p:ext uri="{BB962C8B-B14F-4D97-AF65-F5344CB8AC3E}">
        <p14:creationId xmlns:p14="http://schemas.microsoft.com/office/powerpoint/2010/main" val="400203166"/>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fld id="{822D2297-F7FB-C14A-A8C8-9F56278E0ECE}" type="slidenum">
              <a:rPr lang="en-US" altLang="en-US"/>
              <a:pPr/>
              <a:t>‹#›</a:t>
            </a:fld>
            <a:endParaRPr lang="en-US" altLang="en-US"/>
          </a:p>
        </p:txBody>
      </p:sp>
    </p:spTree>
    <p:extLst>
      <p:ext uri="{BB962C8B-B14F-4D97-AF65-F5344CB8AC3E}">
        <p14:creationId xmlns:p14="http://schemas.microsoft.com/office/powerpoint/2010/main" val="29582855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A61827FC-359C-7546-A84D-6C9F73EA269A}" type="slidenum">
              <a:rPr lang="en-US" altLang="en-US"/>
              <a:pPr/>
              <a:t>‹#›</a:t>
            </a:fld>
            <a:endParaRPr lang="en-US" altLang="en-US"/>
          </a:p>
        </p:txBody>
      </p:sp>
    </p:spTree>
    <p:extLst>
      <p:ext uri="{BB962C8B-B14F-4D97-AF65-F5344CB8AC3E}">
        <p14:creationId xmlns:p14="http://schemas.microsoft.com/office/powerpoint/2010/main" val="565931501"/>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28588"/>
            <a:ext cx="2927350" cy="9625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28588"/>
            <a:ext cx="8629650" cy="9625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fld id="{45A228BA-9631-5844-8558-4F04CADF4E83}" type="slidenum">
              <a:rPr lang="en-US" altLang="en-US"/>
              <a:pPr/>
              <a:t>‹#›</a:t>
            </a:fld>
            <a:endParaRPr lang="en-US" altLang="en-US"/>
          </a:p>
        </p:txBody>
      </p:sp>
    </p:spTree>
    <p:extLst>
      <p:ext uri="{BB962C8B-B14F-4D97-AF65-F5344CB8AC3E}">
        <p14:creationId xmlns:p14="http://schemas.microsoft.com/office/powerpoint/2010/main" val="405664744"/>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9425683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3491478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47503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74071279"/>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6541916"/>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679197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76026134"/>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53462"/>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43434025"/>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32289218"/>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259525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9820376"/>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marL="4763"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19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91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63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35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Text Box 1"/>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Calibri" charset="0"/>
                <a:cs typeface="Calibri" charset="0"/>
                <a:sym typeface="Calibri" charset="0"/>
              </a:defRPr>
            </a:lvl1pPr>
          </a:lstStyle>
          <a:p>
            <a:fld id="{373C654A-357E-4B45-A335-F550F24D935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9458"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19459" name="Text Box 3"/>
          <p:cNvSpPr txBox="1">
            <a:spLocks noGrp="1" noChangeArrowheads="1"/>
          </p:cNvSpPr>
          <p:nvPr>
            <p:ph type="sldNum" sz="quarter" idx="4"/>
          </p:nvPr>
        </p:nvSpPr>
        <p:spPr bwMode="auto">
          <a:xfrm>
            <a:off x="10674350" y="9124950"/>
            <a:ext cx="3206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ea typeface="Calibri" charset="0"/>
                <a:cs typeface="Calibri" charset="0"/>
                <a:sym typeface="Calibri" charset="0"/>
              </a:defRPr>
            </a:lvl1pPr>
          </a:lstStyle>
          <a:p>
            <a:fld id="{C6AFC38D-6FD8-0D4F-BED3-3C2CE069076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p:hf hdr="0" ftr="0" dt="0"/>
  <p:txStyles>
    <p:titleStyle>
      <a:lvl1pPr marL="4763"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4763"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19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91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63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3563"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0482"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35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207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79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51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1506"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35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207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79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51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2530"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22531" name="Text Box 3"/>
          <p:cNvSpPr txBox="1">
            <a:spLocks noGrp="1" noChangeArrowheads="1"/>
          </p:cNvSpPr>
          <p:nvPr>
            <p:ph type="sldNum" sz="quarter" idx="4"/>
          </p:nvPr>
        </p:nvSpPr>
        <p:spPr bwMode="auto">
          <a:xfrm>
            <a:off x="10675938" y="9124950"/>
            <a:ext cx="3206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ea typeface="Calibri" charset="0"/>
                <a:cs typeface="Calibri" charset="0"/>
                <a:sym typeface="Calibri" charset="0"/>
              </a:defRPr>
            </a:lvl1pPr>
          </a:lstStyle>
          <a:p>
            <a:fld id="{F7D4D611-4551-AF44-9422-13491B9C143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ransition/>
  <p:hf hdr="0" ftr="0" dt="0"/>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35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207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79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51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3554"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35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207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79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51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2457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9pPr>
    </p:titleStyle>
    <p:bodyStyle>
      <a:lvl1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1pPr>
      <a:lvl2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2pPr>
      <a:lvl3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3pPr>
      <a:lvl4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4pPr>
      <a:lvl5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bwMode="auto">
          <a:xfrm>
            <a:off x="3378200" y="5600700"/>
            <a:ext cx="6248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Bold" charset="0"/>
              </a:rPr>
              <a:t>Click to edit Master title style</a:t>
            </a:r>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Bold" charset="0"/>
        </a:defRPr>
      </a:lvl1pPr>
      <a:lvl2pPr algn="ctr" rtl="0" eaLnBrk="0" fontAlgn="base" hangingPunct="0">
        <a:spcBef>
          <a:spcPct val="0"/>
        </a:spcBef>
        <a:spcAft>
          <a:spcPct val="0"/>
        </a:spcAft>
        <a:defRPr sz="7200">
          <a:solidFill>
            <a:schemeClr val="tx1"/>
          </a:solidFill>
          <a:latin typeface="Calibri Bold" charset="0"/>
          <a:ea typeface="Heiti SC Medium" charset="-122"/>
          <a:cs typeface="Heiti SC Medium" charset="-122"/>
          <a:sym typeface="Calibri Bold" charset="0"/>
        </a:defRPr>
      </a:lvl2pPr>
      <a:lvl3pPr algn="ctr" rtl="0" eaLnBrk="0" fontAlgn="base" hangingPunct="0">
        <a:spcBef>
          <a:spcPct val="0"/>
        </a:spcBef>
        <a:spcAft>
          <a:spcPct val="0"/>
        </a:spcAft>
        <a:defRPr sz="7200">
          <a:solidFill>
            <a:schemeClr val="tx1"/>
          </a:solidFill>
          <a:latin typeface="Calibri Bold" charset="0"/>
          <a:ea typeface="Heiti SC Medium" charset="-122"/>
          <a:cs typeface="Heiti SC Medium" charset="-122"/>
          <a:sym typeface="Calibri Bold" charset="0"/>
        </a:defRPr>
      </a:lvl3pPr>
      <a:lvl4pPr algn="ctr" rtl="0" eaLnBrk="0" fontAlgn="base" hangingPunct="0">
        <a:spcBef>
          <a:spcPct val="0"/>
        </a:spcBef>
        <a:spcAft>
          <a:spcPct val="0"/>
        </a:spcAft>
        <a:defRPr sz="7200">
          <a:solidFill>
            <a:schemeClr val="tx1"/>
          </a:solidFill>
          <a:latin typeface="Calibri Bold" charset="0"/>
          <a:ea typeface="Heiti SC Medium" charset="-122"/>
          <a:cs typeface="Heiti SC Medium" charset="-122"/>
          <a:sym typeface="Calibri Bold" charset="0"/>
        </a:defRPr>
      </a:lvl4pPr>
      <a:lvl5pPr algn="ctr" rtl="0" eaLnBrk="0" fontAlgn="base" hangingPunct="0">
        <a:spcBef>
          <a:spcPct val="0"/>
        </a:spcBef>
        <a:spcAft>
          <a:spcPct val="0"/>
        </a:spcAft>
        <a:defRPr sz="7200">
          <a:solidFill>
            <a:schemeClr val="tx1"/>
          </a:solidFill>
          <a:latin typeface="Calibri Bold" charset="0"/>
          <a:ea typeface="Heiti SC Medium" charset="-122"/>
          <a:cs typeface="Heiti SC Medium" charset="-122"/>
          <a:sym typeface="Calibri Bold" charset="0"/>
        </a:defRPr>
      </a:lvl5pPr>
      <a:lvl6pPr marL="457200" algn="ctr" rtl="0" fontAlgn="base">
        <a:spcBef>
          <a:spcPct val="0"/>
        </a:spcBef>
        <a:spcAft>
          <a:spcPct val="0"/>
        </a:spcAft>
        <a:defRPr sz="7200">
          <a:solidFill>
            <a:schemeClr val="tx1"/>
          </a:solidFill>
          <a:latin typeface="Calibri Bold" charset="0"/>
          <a:ea typeface="Heiti SC Medium" charset="-122"/>
          <a:cs typeface="Heiti SC Medium" charset="-122"/>
          <a:sym typeface="Calibri Bold" charset="0"/>
        </a:defRPr>
      </a:lvl6pPr>
      <a:lvl7pPr marL="914400" algn="ctr" rtl="0" fontAlgn="base">
        <a:spcBef>
          <a:spcPct val="0"/>
        </a:spcBef>
        <a:spcAft>
          <a:spcPct val="0"/>
        </a:spcAft>
        <a:defRPr sz="7200">
          <a:solidFill>
            <a:schemeClr val="tx1"/>
          </a:solidFill>
          <a:latin typeface="Calibri Bold" charset="0"/>
          <a:ea typeface="Heiti SC Medium" charset="-122"/>
          <a:cs typeface="Heiti SC Medium" charset="-122"/>
          <a:sym typeface="Calibri Bold" charset="0"/>
        </a:defRPr>
      </a:lvl7pPr>
      <a:lvl8pPr marL="1371600" algn="ctr" rtl="0" fontAlgn="base">
        <a:spcBef>
          <a:spcPct val="0"/>
        </a:spcBef>
        <a:spcAft>
          <a:spcPct val="0"/>
        </a:spcAft>
        <a:defRPr sz="7200">
          <a:solidFill>
            <a:schemeClr val="tx1"/>
          </a:solidFill>
          <a:latin typeface="Calibri Bold" charset="0"/>
          <a:ea typeface="Heiti SC Medium" charset="-122"/>
          <a:cs typeface="Heiti SC Medium" charset="-122"/>
          <a:sym typeface="Calibri Bold" charset="0"/>
        </a:defRPr>
      </a:lvl8pPr>
      <a:lvl9pPr marL="1828800" algn="ctr" rtl="0" fontAlgn="base">
        <a:spcBef>
          <a:spcPct val="0"/>
        </a:spcBef>
        <a:spcAft>
          <a:spcPct val="0"/>
        </a:spcAft>
        <a:defRPr sz="7200">
          <a:solidFill>
            <a:schemeClr val="tx1"/>
          </a:solidFill>
          <a:latin typeface="Calibri Bold" charset="0"/>
          <a:ea typeface="Heiti SC Medium" charset="-122"/>
          <a:cs typeface="Heiti SC Medium" charset="-122"/>
          <a:sym typeface="Calibri Bold" charset="0"/>
        </a:defRPr>
      </a:lvl9pPr>
    </p:titleStyle>
    <p:bodyStyle>
      <a:lvl1pPr algn="ctr" rtl="0" eaLnBrk="0" fontAlgn="base" hangingPunct="0">
        <a:spcBef>
          <a:spcPct val="0"/>
        </a:spcBef>
        <a:spcAft>
          <a:spcPct val="0"/>
        </a:spcAft>
        <a:defRPr sz="3600" kern="1200">
          <a:solidFill>
            <a:schemeClr val="tx1"/>
          </a:solidFill>
          <a:latin typeface="+mn-lt"/>
          <a:ea typeface="+mn-ea"/>
          <a:cs typeface="+mn-cs"/>
          <a:sym typeface="Gill Sans" charset="0"/>
        </a:defRPr>
      </a:lvl1pPr>
      <a:lvl2pPr algn="ctr" rtl="0" eaLnBrk="0" fontAlgn="base" hangingPunct="0">
        <a:spcBef>
          <a:spcPct val="0"/>
        </a:spcBef>
        <a:spcAft>
          <a:spcPct val="0"/>
        </a:spcAft>
        <a:defRPr sz="3600" kern="1200">
          <a:solidFill>
            <a:schemeClr val="tx1"/>
          </a:solidFill>
          <a:latin typeface="+mn-lt"/>
          <a:ea typeface="+mn-ea"/>
          <a:cs typeface="+mn-cs"/>
          <a:sym typeface="Gill Sans" charset="0"/>
        </a:defRPr>
      </a:lvl2pPr>
      <a:lvl3pPr algn="ctr" rtl="0" eaLnBrk="0" fontAlgn="base" hangingPunct="0">
        <a:spcBef>
          <a:spcPct val="0"/>
        </a:spcBef>
        <a:spcAft>
          <a:spcPct val="0"/>
        </a:spcAft>
        <a:defRPr sz="3600" kern="1200">
          <a:solidFill>
            <a:schemeClr val="tx1"/>
          </a:solidFill>
          <a:latin typeface="+mn-lt"/>
          <a:ea typeface="+mn-ea"/>
          <a:cs typeface="+mn-cs"/>
          <a:sym typeface="Gill Sans" charset="0"/>
        </a:defRPr>
      </a:lvl3pPr>
      <a:lvl4pPr algn="ctr" rtl="0" eaLnBrk="0" fontAlgn="base" hangingPunct="0">
        <a:spcBef>
          <a:spcPct val="0"/>
        </a:spcBef>
        <a:spcAft>
          <a:spcPct val="0"/>
        </a:spcAft>
        <a:defRPr sz="3600" kern="1200">
          <a:solidFill>
            <a:schemeClr val="tx1"/>
          </a:solidFill>
          <a:latin typeface="+mn-lt"/>
          <a:ea typeface="+mn-ea"/>
          <a:cs typeface="+mn-cs"/>
          <a:sym typeface="Gill Sans" charset="0"/>
        </a:defRPr>
      </a:lvl4pPr>
      <a:lvl5pPr algn="ctr" rtl="0" eaLnBrk="0" fontAlgn="base" hangingPunct="0">
        <a:spcBef>
          <a:spcPct val="0"/>
        </a:spcBef>
        <a:spcAft>
          <a:spcPct val="0"/>
        </a:spcAft>
        <a:defRPr sz="36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txStyles>
    <p:titleStyle>
      <a:lvl1pPr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8400">
          <a:solidFill>
            <a:schemeClr val="tx1"/>
          </a:solidFill>
          <a:latin typeface="Calibri" charset="0"/>
          <a:ea typeface="Heiti SC Light" charset="-122"/>
          <a:cs typeface="Heiti SC Light" charset="-122"/>
          <a:sym typeface="Calibri" charset="0"/>
        </a:defRPr>
      </a:lvl9pPr>
    </p:titleStyle>
    <p:bodyStyle>
      <a:lvl1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1pPr>
      <a:lvl2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2pPr>
      <a:lvl3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3pPr>
      <a:lvl4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4pPr>
      <a:lvl5pPr marL="266700" algn="l" rtl="0" eaLnBrk="0" fontAlgn="base" hangingPunct="0">
        <a:spcBef>
          <a:spcPts val="2400"/>
        </a:spcBef>
        <a:spcAft>
          <a:spcPct val="0"/>
        </a:spcAft>
        <a:buSzPct val="100000"/>
        <a:buFont typeface="Calibri" charset="0"/>
        <a:buChar char="•"/>
        <a:defRPr sz="42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1270000" y="444500"/>
            <a:ext cx="10464800" cy="433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noChangeArrowheads="1"/>
          </p:cNvSpPr>
          <p:nvPr>
            <p:ph type="body" idx="1"/>
          </p:nvPr>
        </p:nvSpPr>
        <p:spPr bwMode="auto">
          <a:xfrm>
            <a:off x="1270000" y="1993900"/>
            <a:ext cx="10464800" cy="775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p:txStyles>
    <p:titleStyle>
      <a:lvl1pPr algn="ctr" rtl="0" eaLnBrk="0" fontAlgn="base" hangingPunct="0">
        <a:spcBef>
          <a:spcPct val="0"/>
        </a:spcBef>
        <a:spcAft>
          <a:spcPct val="0"/>
        </a:spcAft>
        <a:defRPr sz="7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7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7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7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7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7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7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7200">
          <a:solidFill>
            <a:schemeClr val="tx1"/>
          </a:solidFill>
          <a:latin typeface="Calibri" charset="0"/>
          <a:ea typeface="Heiti SC Light" charset="-122"/>
          <a:cs typeface="Heiti SC Light" charset="-122"/>
          <a:sym typeface="Calibri" charset="0"/>
        </a:defRPr>
      </a:lvl9pPr>
    </p:titleStyle>
    <p:bodyStyle>
      <a:lvl1pPr marL="342900" indent="-3429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1pPr>
      <a:lvl2pPr marL="692150" indent="-28575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2pPr>
      <a:lvl3pPr marL="1092200" indent="-2286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3pPr>
      <a:lvl4pPr marL="1549400" indent="-2286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4pPr>
      <a:lvl5pPr marL="2006600" indent="-228600" algn="l" rtl="0" eaLnBrk="0" fontAlgn="base" hangingPunct="0">
        <a:spcBef>
          <a:spcPts val="2400"/>
        </a:spcBef>
        <a:spcAft>
          <a:spcPct val="0"/>
        </a:spcAft>
        <a:buClr>
          <a:srgbClr val="000000"/>
        </a:buClr>
        <a:buSzPct val="100000"/>
        <a:buFont typeface="Calibri" charset="0"/>
        <a:buChar char="•"/>
        <a:defRPr sz="36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1270000" y="254000"/>
            <a:ext cx="104521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6146" name="Rectangle 2"/>
          <p:cNvSpPr>
            <a:spLocks noGrp="1" noChangeArrowheads="1"/>
          </p:cNvSpPr>
          <p:nvPr>
            <p:ph type="body" idx="1"/>
          </p:nvPr>
        </p:nvSpPr>
        <p:spPr bwMode="auto">
          <a:xfrm>
            <a:off x="1270000" y="2768600"/>
            <a:ext cx="10452100" cy="570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p:txStyles>
    <p:titleStyle>
      <a:lvl1pPr algn="ctr" rtl="0" eaLnBrk="0" fontAlgn="base" hangingPunct="0">
        <a:spcBef>
          <a:spcPct val="0"/>
        </a:spcBef>
        <a:spcAft>
          <a:spcPct val="0"/>
        </a:spcAft>
        <a:defRPr sz="8200" kern="1200">
          <a:solidFill>
            <a:schemeClr val="tx1"/>
          </a:solidFill>
          <a:latin typeface="+mj-lt"/>
          <a:ea typeface="+mj-ea"/>
          <a:cs typeface="+mj-cs"/>
          <a:sym typeface="Calibri" charset="0"/>
        </a:defRPr>
      </a:lvl1pPr>
      <a:lvl2pPr algn="ctr" rtl="0" eaLnBrk="0" fontAlgn="base" hangingPunct="0">
        <a:spcBef>
          <a:spcPct val="0"/>
        </a:spcBef>
        <a:spcAft>
          <a:spcPct val="0"/>
        </a:spcAft>
        <a:defRPr sz="8200">
          <a:solidFill>
            <a:schemeClr val="tx1"/>
          </a:solidFill>
          <a:latin typeface="Calibri" charset="0"/>
          <a:ea typeface="Heiti SC Light" charset="-122"/>
          <a:cs typeface="Heiti SC Light" charset="-122"/>
          <a:sym typeface="Calibri" charset="0"/>
        </a:defRPr>
      </a:lvl2pPr>
      <a:lvl3pPr algn="ctr" rtl="0" eaLnBrk="0" fontAlgn="base" hangingPunct="0">
        <a:spcBef>
          <a:spcPct val="0"/>
        </a:spcBef>
        <a:spcAft>
          <a:spcPct val="0"/>
        </a:spcAft>
        <a:defRPr sz="8200">
          <a:solidFill>
            <a:schemeClr val="tx1"/>
          </a:solidFill>
          <a:latin typeface="Calibri" charset="0"/>
          <a:ea typeface="Heiti SC Light" charset="-122"/>
          <a:cs typeface="Heiti SC Light" charset="-122"/>
          <a:sym typeface="Calibri" charset="0"/>
        </a:defRPr>
      </a:lvl3pPr>
      <a:lvl4pPr algn="ctr" rtl="0" eaLnBrk="0" fontAlgn="base" hangingPunct="0">
        <a:spcBef>
          <a:spcPct val="0"/>
        </a:spcBef>
        <a:spcAft>
          <a:spcPct val="0"/>
        </a:spcAft>
        <a:defRPr sz="8200">
          <a:solidFill>
            <a:schemeClr val="tx1"/>
          </a:solidFill>
          <a:latin typeface="Calibri" charset="0"/>
          <a:ea typeface="Heiti SC Light" charset="-122"/>
          <a:cs typeface="Heiti SC Light" charset="-122"/>
          <a:sym typeface="Calibri" charset="0"/>
        </a:defRPr>
      </a:lvl4pPr>
      <a:lvl5pPr algn="ctr" rtl="0" eaLnBrk="0" fontAlgn="base" hangingPunct="0">
        <a:spcBef>
          <a:spcPct val="0"/>
        </a:spcBef>
        <a:spcAft>
          <a:spcPct val="0"/>
        </a:spcAft>
        <a:defRPr sz="8200">
          <a:solidFill>
            <a:schemeClr val="tx1"/>
          </a:solidFill>
          <a:latin typeface="Calibri" charset="0"/>
          <a:ea typeface="Heiti SC Light" charset="-122"/>
          <a:cs typeface="Heiti SC Light" charset="-122"/>
          <a:sym typeface="Calibri" charset="0"/>
        </a:defRPr>
      </a:lvl5pPr>
      <a:lvl6pPr marL="457200" algn="ctr" rtl="0" fontAlgn="base">
        <a:spcBef>
          <a:spcPct val="0"/>
        </a:spcBef>
        <a:spcAft>
          <a:spcPct val="0"/>
        </a:spcAft>
        <a:defRPr sz="8200">
          <a:solidFill>
            <a:schemeClr val="tx1"/>
          </a:solidFill>
          <a:latin typeface="Calibri" charset="0"/>
          <a:ea typeface="Heiti SC Light" charset="-122"/>
          <a:cs typeface="Heiti SC Light" charset="-122"/>
          <a:sym typeface="Calibri" charset="0"/>
        </a:defRPr>
      </a:lvl6pPr>
      <a:lvl7pPr marL="914400" algn="ctr" rtl="0" fontAlgn="base">
        <a:spcBef>
          <a:spcPct val="0"/>
        </a:spcBef>
        <a:spcAft>
          <a:spcPct val="0"/>
        </a:spcAft>
        <a:defRPr sz="8200">
          <a:solidFill>
            <a:schemeClr val="tx1"/>
          </a:solidFill>
          <a:latin typeface="Calibri" charset="0"/>
          <a:ea typeface="Heiti SC Light" charset="-122"/>
          <a:cs typeface="Heiti SC Light" charset="-122"/>
          <a:sym typeface="Calibri" charset="0"/>
        </a:defRPr>
      </a:lvl7pPr>
      <a:lvl8pPr marL="1371600" algn="ctr" rtl="0" fontAlgn="base">
        <a:spcBef>
          <a:spcPct val="0"/>
        </a:spcBef>
        <a:spcAft>
          <a:spcPct val="0"/>
        </a:spcAft>
        <a:defRPr sz="8200">
          <a:solidFill>
            <a:schemeClr val="tx1"/>
          </a:solidFill>
          <a:latin typeface="Calibri" charset="0"/>
          <a:ea typeface="Heiti SC Light" charset="-122"/>
          <a:cs typeface="Heiti SC Light" charset="-122"/>
          <a:sym typeface="Calibri" charset="0"/>
        </a:defRPr>
      </a:lvl8pPr>
      <a:lvl9pPr marL="1828800" algn="ctr" rtl="0" fontAlgn="base">
        <a:spcBef>
          <a:spcPct val="0"/>
        </a:spcBef>
        <a:spcAft>
          <a:spcPct val="0"/>
        </a:spcAft>
        <a:defRPr sz="8200">
          <a:solidFill>
            <a:schemeClr val="tx1"/>
          </a:solidFill>
          <a:latin typeface="Calibri" charset="0"/>
          <a:ea typeface="Heiti SC Light" charset="-122"/>
          <a:cs typeface="Heiti SC Light" charset="-122"/>
          <a:sym typeface="Calibri" charset="0"/>
        </a:defRPr>
      </a:lvl9pPr>
    </p:titleStyle>
    <p:bodyStyle>
      <a:lvl1pPr marL="266700" algn="l" rtl="0" eaLnBrk="0" fontAlgn="base" hangingPunct="0">
        <a:spcBef>
          <a:spcPts val="2400"/>
        </a:spcBef>
        <a:spcAft>
          <a:spcPct val="0"/>
        </a:spcAft>
        <a:buSzPct val="100000"/>
        <a:buFont typeface="Calibri" charset="0"/>
        <a:buChar char="•"/>
        <a:defRPr sz="3800" kern="1200">
          <a:solidFill>
            <a:schemeClr val="tx1"/>
          </a:solidFill>
          <a:latin typeface="+mn-lt"/>
          <a:ea typeface="+mn-ea"/>
          <a:cs typeface="+mn-cs"/>
          <a:sym typeface="Calibri" charset="0"/>
        </a:defRPr>
      </a:lvl1pPr>
      <a:lvl2pPr marL="266700" algn="l" rtl="0" eaLnBrk="0" fontAlgn="base" hangingPunct="0">
        <a:spcBef>
          <a:spcPts val="2400"/>
        </a:spcBef>
        <a:spcAft>
          <a:spcPct val="0"/>
        </a:spcAft>
        <a:buSzPct val="100000"/>
        <a:buFont typeface="Calibri" charset="0"/>
        <a:buChar char="•"/>
        <a:defRPr sz="3800" kern="1200">
          <a:solidFill>
            <a:schemeClr val="tx1"/>
          </a:solidFill>
          <a:latin typeface="+mn-lt"/>
          <a:ea typeface="+mn-ea"/>
          <a:cs typeface="+mn-cs"/>
          <a:sym typeface="Calibri" charset="0"/>
        </a:defRPr>
      </a:lvl2pPr>
      <a:lvl3pPr marL="266700" algn="l" rtl="0" eaLnBrk="0" fontAlgn="base" hangingPunct="0">
        <a:spcBef>
          <a:spcPts val="2400"/>
        </a:spcBef>
        <a:spcAft>
          <a:spcPct val="0"/>
        </a:spcAft>
        <a:buSzPct val="100000"/>
        <a:buFont typeface="Calibri" charset="0"/>
        <a:buChar char="•"/>
        <a:defRPr sz="3800" kern="1200">
          <a:solidFill>
            <a:schemeClr val="tx1"/>
          </a:solidFill>
          <a:latin typeface="+mn-lt"/>
          <a:ea typeface="+mn-ea"/>
          <a:cs typeface="+mn-cs"/>
          <a:sym typeface="Calibri" charset="0"/>
        </a:defRPr>
      </a:lvl3pPr>
      <a:lvl4pPr marL="266700" algn="l" rtl="0" eaLnBrk="0" fontAlgn="base" hangingPunct="0">
        <a:spcBef>
          <a:spcPts val="2400"/>
        </a:spcBef>
        <a:spcAft>
          <a:spcPct val="0"/>
        </a:spcAft>
        <a:buSzPct val="100000"/>
        <a:buFont typeface="Calibri" charset="0"/>
        <a:buChar char="•"/>
        <a:defRPr sz="3800" kern="1200">
          <a:solidFill>
            <a:schemeClr val="tx1"/>
          </a:solidFill>
          <a:latin typeface="+mn-lt"/>
          <a:ea typeface="+mn-ea"/>
          <a:cs typeface="+mn-cs"/>
          <a:sym typeface="Calibri" charset="0"/>
        </a:defRPr>
      </a:lvl4pPr>
      <a:lvl5pPr marL="266700" algn="l" rtl="0" eaLnBrk="0" fontAlgn="base" hangingPunct="0">
        <a:spcBef>
          <a:spcPts val="2400"/>
        </a:spcBef>
        <a:spcAft>
          <a:spcPct val="0"/>
        </a:spcAft>
        <a:buSzPct val="100000"/>
        <a:buFont typeface="Calibri" charset="0"/>
        <a:buChar char="•"/>
        <a:defRPr sz="3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717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9218"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p:txStyles>
    <p:titleStyle>
      <a:lvl1pPr marL="6350" algn="ctr" rtl="0" eaLnBrk="0" fontAlgn="base" hangingPunct="0">
        <a:spcBef>
          <a:spcPct val="0"/>
        </a:spcBef>
        <a:spcAft>
          <a:spcPct val="0"/>
        </a:spcAft>
        <a:defRPr sz="6200" kern="1200">
          <a:solidFill>
            <a:schemeClr val="tx1"/>
          </a:solidFill>
          <a:latin typeface="+mj-lt"/>
          <a:ea typeface="+mj-ea"/>
          <a:cs typeface="+mj-cs"/>
          <a:sym typeface="Calibri" charset="0"/>
        </a:defRPr>
      </a:lvl1pPr>
      <a:lvl2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2pPr>
      <a:lvl3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3pPr>
      <a:lvl4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4pPr>
      <a:lvl5pPr marL="6350" algn="ctr" rtl="0" eaLnBrk="0" fontAlgn="base" hangingPunct="0">
        <a:spcBef>
          <a:spcPct val="0"/>
        </a:spcBef>
        <a:spcAft>
          <a:spcPct val="0"/>
        </a:spcAft>
        <a:defRPr sz="6200">
          <a:solidFill>
            <a:schemeClr val="tx1"/>
          </a:solidFill>
          <a:latin typeface="Calibri" charset="0"/>
          <a:ea typeface="Heiti SC Light" charset="-122"/>
          <a:cs typeface="Heiti SC Light" charset="-122"/>
          <a:sym typeface="Calibri" charset="0"/>
        </a:defRPr>
      </a:lvl5pPr>
      <a:lvl6pPr marL="4635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6pPr>
      <a:lvl7pPr marL="9207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7pPr>
      <a:lvl8pPr marL="13779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8pPr>
      <a:lvl9pPr marL="1835150" algn="ctr" rtl="0" fontAlgn="base">
        <a:spcBef>
          <a:spcPct val="0"/>
        </a:spcBef>
        <a:spcAft>
          <a:spcPct val="0"/>
        </a:spcAft>
        <a:defRPr sz="6200">
          <a:solidFill>
            <a:schemeClr val="tx1"/>
          </a:solidFill>
          <a:latin typeface="Calibri" charset="0"/>
          <a:ea typeface="Heiti SC Light" charset="-122"/>
          <a:cs typeface="Heiti SC Light" charset="-122"/>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kern="12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kern="12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kern="12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bwMode="auto">
          <a:xfrm>
            <a:off x="647700" y="128588"/>
            <a:ext cx="11709400" cy="214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15362" name="Rectangle 2"/>
          <p:cNvSpPr>
            <a:spLocks noGrp="1" noChangeArrowheads="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
        <p:nvSpPr>
          <p:cNvPr id="15363" name="Text Box 3"/>
          <p:cNvSpPr txBox="1">
            <a:spLocks noGrp="1" noChangeArrowheads="1"/>
          </p:cNvSpPr>
          <p:nvPr>
            <p:ph type="sldNum" sz="quarter" idx="4"/>
          </p:nvPr>
        </p:nvSpPr>
        <p:spPr bwMode="auto">
          <a:xfrm>
            <a:off x="10650538" y="8882063"/>
            <a:ext cx="369887"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none" lIns="91440" tIns="45720" rIns="91440" bIns="45720" numCol="1" anchor="t" anchorCtr="0" compatLnSpc="1">
            <a:prstTxWarp prst="textNoShape">
              <a:avLst/>
            </a:prstTxWarp>
          </a:bodyPr>
          <a:lstStyle>
            <a:lvl1pPr algn="ctr" eaLnBrk="1" hangingPunct="1">
              <a:defRPr sz="1800">
                <a:solidFill>
                  <a:schemeClr val="tx1"/>
                </a:solidFill>
                <a:ea typeface="Arial" charset="0"/>
                <a:cs typeface="Arial" charset="0"/>
              </a:defRPr>
            </a:lvl1pPr>
          </a:lstStyle>
          <a:p>
            <a:fld id="{36ACDAB5-BBF0-2546-8A19-818D6F740A25}"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hf hdr="0" ftr="0" dt="0"/>
  <p:txStyles>
    <p:titleStyle>
      <a:lvl1pPr algn="ctr" rtl="0" eaLnBrk="0" fontAlgn="base" hangingPunct="0">
        <a:spcBef>
          <a:spcPct val="0"/>
        </a:spcBef>
        <a:spcAft>
          <a:spcPct val="0"/>
        </a:spcAft>
        <a:defRPr sz="6200" kern="1200">
          <a:solidFill>
            <a:schemeClr val="tx1"/>
          </a:solidFill>
          <a:latin typeface="+mj-lt"/>
          <a:ea typeface="+mj-ea"/>
          <a:cs typeface="+mj-cs"/>
          <a:sym typeface="Arial" charset="0"/>
        </a:defRPr>
      </a:lvl1pPr>
      <a:lvl2pPr algn="ctr" rtl="0" eaLnBrk="0" fontAlgn="base" hangingPunct="0">
        <a:spcBef>
          <a:spcPct val="0"/>
        </a:spcBef>
        <a:spcAft>
          <a:spcPct val="0"/>
        </a:spcAft>
        <a:defRPr sz="6200">
          <a:solidFill>
            <a:schemeClr val="tx1"/>
          </a:solidFill>
          <a:latin typeface="Arial" charset="0"/>
          <a:ea typeface="Heiti SC Light" charset="-122"/>
          <a:cs typeface="Heiti SC Light" charset="-122"/>
          <a:sym typeface="Arial" charset="0"/>
        </a:defRPr>
      </a:lvl2pPr>
      <a:lvl3pPr algn="ctr" rtl="0" eaLnBrk="0" fontAlgn="base" hangingPunct="0">
        <a:spcBef>
          <a:spcPct val="0"/>
        </a:spcBef>
        <a:spcAft>
          <a:spcPct val="0"/>
        </a:spcAft>
        <a:defRPr sz="6200">
          <a:solidFill>
            <a:schemeClr val="tx1"/>
          </a:solidFill>
          <a:latin typeface="Arial" charset="0"/>
          <a:ea typeface="Heiti SC Light" charset="-122"/>
          <a:cs typeface="Heiti SC Light" charset="-122"/>
          <a:sym typeface="Arial" charset="0"/>
        </a:defRPr>
      </a:lvl3pPr>
      <a:lvl4pPr algn="ctr" rtl="0" eaLnBrk="0" fontAlgn="base" hangingPunct="0">
        <a:spcBef>
          <a:spcPct val="0"/>
        </a:spcBef>
        <a:spcAft>
          <a:spcPct val="0"/>
        </a:spcAft>
        <a:defRPr sz="6200">
          <a:solidFill>
            <a:schemeClr val="tx1"/>
          </a:solidFill>
          <a:latin typeface="Arial" charset="0"/>
          <a:ea typeface="Heiti SC Light" charset="-122"/>
          <a:cs typeface="Heiti SC Light" charset="-122"/>
          <a:sym typeface="Arial" charset="0"/>
        </a:defRPr>
      </a:lvl4pPr>
      <a:lvl5pPr algn="ctr" rtl="0" eaLnBrk="0" fontAlgn="base" hangingPunct="0">
        <a:spcBef>
          <a:spcPct val="0"/>
        </a:spcBef>
        <a:spcAft>
          <a:spcPct val="0"/>
        </a:spcAft>
        <a:defRPr sz="6200">
          <a:solidFill>
            <a:schemeClr val="tx1"/>
          </a:solidFill>
          <a:latin typeface="Arial" charset="0"/>
          <a:ea typeface="Heiti SC Light" charset="-122"/>
          <a:cs typeface="Heiti SC Light" charset="-122"/>
          <a:sym typeface="Arial" charset="0"/>
        </a:defRPr>
      </a:lvl5pPr>
      <a:lvl6pPr marL="457200" algn="ctr" rtl="0" fontAlgn="base">
        <a:spcBef>
          <a:spcPct val="0"/>
        </a:spcBef>
        <a:spcAft>
          <a:spcPct val="0"/>
        </a:spcAft>
        <a:defRPr sz="6200">
          <a:solidFill>
            <a:schemeClr val="tx1"/>
          </a:solidFill>
          <a:latin typeface="Arial" charset="0"/>
          <a:ea typeface="Heiti SC Light" charset="-122"/>
          <a:cs typeface="Heiti SC Light" charset="-122"/>
          <a:sym typeface="Arial" charset="0"/>
        </a:defRPr>
      </a:lvl6pPr>
      <a:lvl7pPr marL="914400" algn="ctr" rtl="0" fontAlgn="base">
        <a:spcBef>
          <a:spcPct val="0"/>
        </a:spcBef>
        <a:spcAft>
          <a:spcPct val="0"/>
        </a:spcAft>
        <a:defRPr sz="6200">
          <a:solidFill>
            <a:schemeClr val="tx1"/>
          </a:solidFill>
          <a:latin typeface="Arial" charset="0"/>
          <a:ea typeface="Heiti SC Light" charset="-122"/>
          <a:cs typeface="Heiti SC Light" charset="-122"/>
          <a:sym typeface="Arial" charset="0"/>
        </a:defRPr>
      </a:lvl7pPr>
      <a:lvl8pPr marL="1371600" algn="ctr" rtl="0" fontAlgn="base">
        <a:spcBef>
          <a:spcPct val="0"/>
        </a:spcBef>
        <a:spcAft>
          <a:spcPct val="0"/>
        </a:spcAft>
        <a:defRPr sz="6200">
          <a:solidFill>
            <a:schemeClr val="tx1"/>
          </a:solidFill>
          <a:latin typeface="Arial" charset="0"/>
          <a:ea typeface="Heiti SC Light" charset="-122"/>
          <a:cs typeface="Heiti SC Light" charset="-122"/>
          <a:sym typeface="Arial" charset="0"/>
        </a:defRPr>
      </a:lvl8pPr>
      <a:lvl9pPr marL="1828800" algn="ctr" rtl="0" fontAlgn="base">
        <a:spcBef>
          <a:spcPct val="0"/>
        </a:spcBef>
        <a:spcAft>
          <a:spcPct val="0"/>
        </a:spcAft>
        <a:defRPr sz="6200">
          <a:solidFill>
            <a:schemeClr val="tx1"/>
          </a:solidFill>
          <a:latin typeface="Arial" charset="0"/>
          <a:ea typeface="Heiti SC Light" charset="-122"/>
          <a:cs typeface="Heiti SC Light" charset="-122"/>
          <a:sym typeface="Arial" charset="0"/>
        </a:defRPr>
      </a:lvl9pPr>
    </p:titleStyle>
    <p:bodyStyle>
      <a:lvl1pPr marL="382588" indent="-342900" algn="l" rtl="0" eaLnBrk="0" fontAlgn="base" hangingPunct="0">
        <a:spcBef>
          <a:spcPts val="1000"/>
        </a:spcBef>
        <a:spcAft>
          <a:spcPct val="0"/>
        </a:spcAft>
        <a:buClr>
          <a:srgbClr val="000000"/>
        </a:buClr>
        <a:buSzPct val="100000"/>
        <a:buFont typeface="Arial" charset="0"/>
        <a:buChar char="•"/>
        <a:defRPr sz="4400" kern="1200">
          <a:solidFill>
            <a:schemeClr val="tx1"/>
          </a:solidFill>
          <a:latin typeface="+mn-lt"/>
          <a:ea typeface="+mn-ea"/>
          <a:cs typeface="+mn-cs"/>
          <a:sym typeface="Arial" charset="0"/>
        </a:defRPr>
      </a:lvl1pPr>
      <a:lvl2pPr marL="681038" indent="-285750" algn="l" rtl="0" eaLnBrk="0" fontAlgn="base" hangingPunct="0">
        <a:spcBef>
          <a:spcPts val="900"/>
        </a:spcBef>
        <a:spcAft>
          <a:spcPct val="0"/>
        </a:spcAft>
        <a:buClr>
          <a:srgbClr val="000000"/>
        </a:buClr>
        <a:buSzPct val="100000"/>
        <a:buFont typeface="Arial" charset="0"/>
        <a:buChar char="–"/>
        <a:defRPr sz="3800" kern="1200">
          <a:solidFill>
            <a:schemeClr val="tx1"/>
          </a:solidFill>
          <a:latin typeface="+mn-lt"/>
          <a:ea typeface="+mn-ea"/>
          <a:cs typeface="+mn-cs"/>
          <a:sym typeface="Arial" charset="0"/>
        </a:defRPr>
      </a:lvl2pPr>
      <a:lvl3pPr marL="1081088" indent="-228600" algn="l" rtl="0" eaLnBrk="0" fontAlgn="base" hangingPunct="0">
        <a:spcBef>
          <a:spcPts val="900"/>
        </a:spcBef>
        <a:spcAft>
          <a:spcPct val="0"/>
        </a:spcAft>
        <a:buClr>
          <a:srgbClr val="000000"/>
        </a:buClr>
        <a:buSzPct val="100000"/>
        <a:buFont typeface="Arial" charset="0"/>
        <a:buChar char="•"/>
        <a:defRPr sz="3400" kern="1200">
          <a:solidFill>
            <a:schemeClr val="tx1"/>
          </a:solidFill>
          <a:latin typeface="+mn-lt"/>
          <a:ea typeface="+mn-ea"/>
          <a:cs typeface="+mn-cs"/>
          <a:sym typeface="Arial" charset="0"/>
        </a:defRPr>
      </a:lvl3pPr>
      <a:lvl4pPr marL="15382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Arial" charset="0"/>
        </a:defRPr>
      </a:lvl4pPr>
      <a:lvl5pPr marL="1995488" indent="-228600" algn="l" rtl="0" eaLnBrk="0" fontAlgn="base" hangingPunct="0">
        <a:spcBef>
          <a:spcPts val="700"/>
        </a:spcBef>
        <a:spcAft>
          <a:spcPct val="0"/>
        </a:spcAft>
        <a:buClr>
          <a:srgbClr val="000000"/>
        </a:buClr>
        <a:buSzPct val="100000"/>
        <a:buFont typeface="Arial" charset="0"/>
        <a:buChar char="»"/>
        <a:defRPr sz="2800" kern="1200">
          <a:solidFill>
            <a:schemeClr val="tx1"/>
          </a:solidFill>
          <a:latin typeface="+mn-lt"/>
          <a:ea typeface="+mn-ea"/>
          <a:cs typeface="+mn-cs"/>
          <a:sym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6386" name="Rectangle 2"/>
          <p:cNvSpPr>
            <a:spLocks noGrp="1" noChangeArrowheads="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p:txStyles>
    <p:title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p:titleStyle>
    <p:bodyStyle>
      <a:lvl1pPr marL="7874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1pPr>
      <a:lvl2pPr marL="12319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2pPr>
      <a:lvl3pPr marL="16764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3pPr>
      <a:lvl4pPr marL="21209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4pPr>
      <a:lvl5pPr marL="2565400" indent="-571500" algn="l" rtl="0" eaLnBrk="0" fontAlgn="base" hangingPunct="0">
        <a:spcBef>
          <a:spcPts val="2400"/>
        </a:spcBef>
        <a:spcAft>
          <a:spcPct val="0"/>
        </a:spcAft>
        <a:buClr>
          <a:srgbClr val="000000"/>
        </a:buClr>
        <a:buSzPct val="171000"/>
        <a:buFont typeface="Gill Sans" charset="0"/>
        <a:buChar char="•"/>
        <a:defRPr sz="4200" kern="1200">
          <a:solidFill>
            <a:schemeClr val="tx1"/>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6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s://www.flickr.com/photos/planeta/" TargetMode="External"/><Relationship Id="rId1" Type="http://schemas.openxmlformats.org/officeDocument/2006/relationships/slideLayout" Target="../slideLayouts/slideLayout6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hyperlink" Target="https://commons.wikimedia.org/wiki/User:Camelia.boban/" TargetMode="External"/><Relationship Id="rId1" Type="http://schemas.openxmlformats.org/officeDocument/2006/relationships/slideLayout" Target="../slideLayouts/slideLayout6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7.xml"/><Relationship Id="rId3" Type="http://schemas.openxmlformats.org/officeDocument/2006/relationships/image" Target="../media/image1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24.xml"/><Relationship Id="rId3" Type="http://schemas.openxmlformats.org/officeDocument/2006/relationships/image" Target="../media/image2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25.xml"/><Relationship Id="rId3"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27.xml"/><Relationship Id="rId3"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28.xml"/><Relationship Id="rId3"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1" Type="http://schemas.openxmlformats.org/officeDocument/2006/relationships/slideLayout" Target="../slideLayouts/slideLayout9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2" name="Rectangle 2"/>
          <p:cNvSpPr>
            <a:spLocks noGrp="1" noChangeArrowheads="1"/>
          </p:cNvSpPr>
          <p:nvPr>
            <p:ph type="title"/>
          </p:nvPr>
        </p:nvSpPr>
        <p:spPr>
          <a:xfrm>
            <a:off x="1016000" y="1447800"/>
            <a:ext cx="8928100" cy="4038600"/>
          </a:xfrm>
        </p:spPr>
        <p:txBody>
          <a:bodyPr anchor="t"/>
          <a:lstStyle/>
          <a:p>
            <a:pPr eaLnBrk="1" hangingPunct="1">
              <a:defRPr/>
            </a:pPr>
            <a:r>
              <a:rPr lang="en-US" altLang="en-US" sz="6400" dirty="0"/>
              <a:t>SEISMIC </a:t>
            </a:r>
            <a:br>
              <a:rPr lang="en-US" altLang="en-US" sz="6400" dirty="0"/>
            </a:br>
            <a:r>
              <a:rPr lang="en-US" altLang="en-US" sz="6400" dirty="0" smtClean="0"/>
              <a:t>Whole School and PLC Planning</a:t>
            </a:r>
            <a:r>
              <a:rPr lang="en-US" altLang="en-US" sz="6400"/>
              <a:t/>
            </a:r>
            <a:br>
              <a:rPr lang="en-US" altLang="en-US" sz="6400"/>
            </a:br>
            <a:r>
              <a:rPr lang="en-US" altLang="en-US" sz="6400" smtClean="0"/>
              <a:t>Tuesday, August 13</a:t>
            </a:r>
            <a:r>
              <a:rPr lang="en-US" altLang="en-US" sz="6400" baseline="30000" smtClean="0"/>
              <a:t>th</a:t>
            </a:r>
            <a:r>
              <a:rPr lang="en-US" altLang="en-US" sz="6400" smtClean="0"/>
              <a:t> 2013</a:t>
            </a:r>
            <a:endParaRPr lang="en-US" altLang="en-US" sz="6400" dirty="0"/>
          </a:p>
        </p:txBody>
      </p:sp>
      <p:sp>
        <p:nvSpPr>
          <p:cNvPr id="3" name="TextBox 2"/>
          <p:cNvSpPr txBox="1"/>
          <p:nvPr/>
        </p:nvSpPr>
        <p:spPr>
          <a:xfrm>
            <a:off x="482600" y="9277350"/>
            <a:ext cx="11115675" cy="460375"/>
          </a:xfrm>
          <a:prstGeom prst="rect">
            <a:avLst/>
          </a:prstGeom>
          <a:noFill/>
        </p:spPr>
        <p:txBody>
          <a:bodyPr wrap="none">
            <a:spAutoFit/>
          </a:bodyPr>
          <a:lstStyle/>
          <a:p>
            <a:pPr eaLnBrk="1" hangingPunct="1">
              <a:defRPr/>
            </a:pPr>
            <a:r>
              <a:rPr lang="en-US" sz="1200" dirty="0">
                <a:solidFill>
                  <a:schemeClr val="bg1"/>
                </a:solidFill>
                <a:latin typeface="+mj-lt"/>
                <a:ea typeface="ＭＳ Ｐゴシック" charset="0"/>
                <a:cs typeface="ＭＳ Ｐゴシック" charset="0"/>
              </a:rPr>
              <a:t>Taken from the Admiralty One Condominiums, Port Ludlow Bay and Puget Sound/ </a:t>
            </a:r>
            <a:r>
              <a:rPr lang="en-US" sz="1200" dirty="0" err="1">
                <a:solidFill>
                  <a:schemeClr val="bg1"/>
                </a:solidFill>
                <a:latin typeface="+mj-lt"/>
                <a:ea typeface="ＭＳ Ｐゴシック" charset="0"/>
                <a:cs typeface="ＭＳ Ｐゴシック" charset="0"/>
              </a:rPr>
              <a:t>Akerr</a:t>
            </a:r>
            <a:r>
              <a:rPr lang="en-US" sz="1200" dirty="0">
                <a:solidFill>
                  <a:schemeClr val="bg1"/>
                </a:solidFill>
                <a:latin typeface="+mj-lt"/>
                <a:ea typeface="ＭＳ Ｐゴシック" charset="0"/>
                <a:cs typeface="ＭＳ Ｐゴシック" charset="0"/>
              </a:rPr>
              <a:t> https://</a:t>
            </a:r>
            <a:r>
              <a:rPr lang="en-US" sz="1200" dirty="0" err="1">
                <a:solidFill>
                  <a:schemeClr val="bg1"/>
                </a:solidFill>
                <a:latin typeface="+mj-lt"/>
                <a:ea typeface="ＭＳ Ｐゴシック" charset="0"/>
                <a:cs typeface="ＭＳ Ｐゴシック" charset="0"/>
              </a:rPr>
              <a:t>commons.wikimedia.org</a:t>
            </a:r>
            <a:r>
              <a:rPr lang="en-US" sz="1200" dirty="0">
                <a:solidFill>
                  <a:schemeClr val="bg1"/>
                </a:solidFill>
                <a:latin typeface="+mj-lt"/>
                <a:ea typeface="ＭＳ Ｐゴシック" charset="0"/>
                <a:cs typeface="ＭＳ Ｐゴシック" charset="0"/>
              </a:rPr>
              <a:t>/w/</a:t>
            </a:r>
            <a:r>
              <a:rPr lang="en-US" sz="1200" dirty="0" err="1">
                <a:solidFill>
                  <a:schemeClr val="bg1"/>
                </a:solidFill>
                <a:latin typeface="+mj-lt"/>
                <a:ea typeface="ＭＳ Ｐゴシック" charset="0"/>
                <a:cs typeface="ＭＳ Ｐゴシック" charset="0"/>
              </a:rPr>
              <a:t>index.php?title</a:t>
            </a:r>
            <a:r>
              <a:rPr lang="en-US" sz="1200" dirty="0">
                <a:solidFill>
                  <a:schemeClr val="bg1"/>
                </a:solidFill>
                <a:latin typeface="+mj-lt"/>
                <a:ea typeface="ＭＳ Ｐゴシック" charset="0"/>
                <a:cs typeface="ＭＳ Ｐゴシック" charset="0"/>
              </a:rPr>
              <a:t>=</a:t>
            </a:r>
            <a:r>
              <a:rPr lang="en-US" sz="1200" dirty="0" err="1">
                <a:solidFill>
                  <a:schemeClr val="bg1"/>
                </a:solidFill>
                <a:latin typeface="+mj-lt"/>
                <a:ea typeface="ＭＳ Ｐゴシック" charset="0"/>
                <a:cs typeface="ＭＳ Ｐゴシック" charset="0"/>
              </a:rPr>
              <a:t>User:Akerr&amp;action</a:t>
            </a:r>
            <a:r>
              <a:rPr lang="en-US" sz="1200" dirty="0">
                <a:solidFill>
                  <a:schemeClr val="bg1"/>
                </a:solidFill>
                <a:latin typeface="+mj-lt"/>
                <a:ea typeface="ＭＳ Ｐゴシック" charset="0"/>
                <a:cs typeface="ＭＳ Ｐゴシック" charset="0"/>
              </a:rPr>
              <a:t>=</a:t>
            </a:r>
            <a:r>
              <a:rPr lang="en-US" sz="1200" dirty="0" err="1">
                <a:solidFill>
                  <a:schemeClr val="bg1"/>
                </a:solidFill>
                <a:latin typeface="+mj-lt"/>
                <a:ea typeface="ＭＳ Ｐゴシック" charset="0"/>
                <a:cs typeface="ＭＳ Ｐゴシック" charset="0"/>
              </a:rPr>
              <a:t>edit&amp;redlink</a:t>
            </a:r>
            <a:r>
              <a:rPr lang="en-US" sz="1200" dirty="0">
                <a:solidFill>
                  <a:schemeClr val="bg1"/>
                </a:solidFill>
                <a:latin typeface="+mj-lt"/>
                <a:ea typeface="ＭＳ Ｐゴシック" charset="0"/>
                <a:cs typeface="ＭＳ Ｐゴシック" charset="0"/>
              </a:rPr>
              <a:t>=1</a:t>
            </a:r>
          </a:p>
          <a:p>
            <a:pPr eaLnBrk="1" hangingPunct="1">
              <a:defRPr/>
            </a:pPr>
            <a:r>
              <a:rPr lang="en-US" sz="1200" dirty="0">
                <a:solidFill>
                  <a:schemeClr val="bg1"/>
                </a:solidFill>
                <a:latin typeface="+mj-lt"/>
                <a:ea typeface="ＭＳ Ｐゴシック" charset="0"/>
                <a:cs typeface="ＭＳ Ｐゴシック" charset="0"/>
              </a:rPr>
              <a:t>March 4, 2005/ </a:t>
            </a:r>
            <a:r>
              <a:rPr lang="en-US" altLang="en-US" sz="1200" dirty="0">
                <a:solidFill>
                  <a:schemeClr val="bg1"/>
                </a:solidFill>
                <a:latin typeface="+mj-lt"/>
                <a:ea typeface="ＭＳ Ｐゴシック" charset="0"/>
                <a:cs typeface="ＭＳ Ｐゴシック" charset="0"/>
                <a:sym typeface="Calibri" charset="0"/>
              </a:rPr>
              <a:t>Photo URL https://</a:t>
            </a:r>
            <a:r>
              <a:rPr lang="en-US" altLang="en-US" sz="1200" dirty="0" err="1">
                <a:solidFill>
                  <a:schemeClr val="bg1"/>
                </a:solidFill>
                <a:latin typeface="+mj-lt"/>
                <a:ea typeface="ＭＳ Ｐゴシック" charset="0"/>
                <a:cs typeface="ＭＳ Ｐゴシック" charset="0"/>
                <a:sym typeface="Calibri" charset="0"/>
              </a:rPr>
              <a:t>upload.wikimedia.org</a:t>
            </a:r>
            <a:r>
              <a:rPr lang="en-US" altLang="en-US" sz="1200" dirty="0">
                <a:solidFill>
                  <a:schemeClr val="bg1"/>
                </a:solidFill>
                <a:latin typeface="+mj-lt"/>
                <a:ea typeface="ＭＳ Ｐゴシック" charset="0"/>
                <a:cs typeface="ＭＳ Ｐゴシック" charset="0"/>
                <a:sym typeface="Calibri" charset="0"/>
              </a:rPr>
              <a:t>/</a:t>
            </a:r>
            <a:r>
              <a:rPr lang="en-US" altLang="en-US" sz="1200" dirty="0" err="1">
                <a:solidFill>
                  <a:schemeClr val="bg1"/>
                </a:solidFill>
                <a:latin typeface="+mj-lt"/>
                <a:ea typeface="ＭＳ Ｐゴシック" charset="0"/>
                <a:cs typeface="ＭＳ Ｐゴシック" charset="0"/>
                <a:sym typeface="Calibri" charset="0"/>
              </a:rPr>
              <a:t>wikipedia</a:t>
            </a:r>
            <a:r>
              <a:rPr lang="en-US" altLang="en-US" sz="1200" dirty="0">
                <a:solidFill>
                  <a:schemeClr val="bg1"/>
                </a:solidFill>
                <a:latin typeface="+mj-lt"/>
                <a:ea typeface="ＭＳ Ｐゴシック" charset="0"/>
                <a:cs typeface="ＭＳ Ｐゴシック" charset="0"/>
                <a:sym typeface="Calibri" charset="0"/>
              </a:rPr>
              <a:t>/commons/6/60/Sunrise_over_the_Cascades%2C_Port_Ludlow%2C_Washington.jpg</a:t>
            </a:r>
            <a:endParaRPr lang="en-US" altLang="en-US" sz="1200" dirty="0">
              <a:solidFill>
                <a:schemeClr val="bg1"/>
              </a:solidFill>
              <a:latin typeface="+mj-lt"/>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634413" cy="123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76802" name="Rectangle 2"/>
          <p:cNvSpPr>
            <a:spLocks/>
          </p:cNvSpPr>
          <p:nvPr/>
        </p:nvSpPr>
        <p:spPr bwMode="auto">
          <a:xfrm>
            <a:off x="9120188" y="406400"/>
            <a:ext cx="3390900" cy="759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4800">
                <a:solidFill>
                  <a:schemeClr val="tx1"/>
                </a:solidFill>
                <a:latin typeface="Calibri" charset="0"/>
                <a:ea typeface="Calibri" charset="0"/>
                <a:cs typeface="Calibri" charset="0"/>
                <a:sym typeface="Calibri" charset="0"/>
              </a:rPr>
              <a:t>Commit to one change in your instructional practice that </a:t>
            </a:r>
            <a:r>
              <a:rPr lang="en-US" altLang="en-US" sz="4800">
                <a:solidFill>
                  <a:schemeClr val="tx1"/>
                </a:solidFill>
                <a:latin typeface="Calibri Italic" charset="0"/>
                <a:ea typeface="Calibri Italic" charset="0"/>
                <a:cs typeface="Calibri Italic" charset="0"/>
                <a:sym typeface="Calibri Italic" charset="0"/>
              </a:rPr>
              <a:t>you</a:t>
            </a:r>
            <a:r>
              <a:rPr lang="en-US" altLang="en-US" sz="4800">
                <a:solidFill>
                  <a:schemeClr val="tx1"/>
                </a:solidFill>
                <a:latin typeface="Calibri" charset="0"/>
                <a:ea typeface="Calibri" charset="0"/>
                <a:cs typeface="Calibri" charset="0"/>
                <a:sym typeface="Calibri" charset="0"/>
              </a:rPr>
              <a:t> want to focus on because of your work this week. </a:t>
            </a:r>
          </a:p>
        </p:txBody>
      </p:sp>
      <p:sp>
        <p:nvSpPr>
          <p:cNvPr id="76803" name="TextBox 1"/>
          <p:cNvSpPr txBox="1">
            <a:spLocks noChangeArrowheads="1"/>
          </p:cNvSpPr>
          <p:nvPr/>
        </p:nvSpPr>
        <p:spPr bwMode="auto">
          <a:xfrm>
            <a:off x="6954838" y="8839200"/>
            <a:ext cx="6075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1200">
                <a:latin typeface="Calibri" charset="0"/>
                <a:ea typeface="Calibri" charset="0"/>
                <a:cs typeface="Calibri" charset="0"/>
                <a:sym typeface="Calibri" charset="0"/>
              </a:rPr>
              <a:t>One Thing/ Re@l David realdavid.com/ August 3, 2015</a:t>
            </a:r>
          </a:p>
          <a:p>
            <a:pPr eaLnBrk="1" hangingPunct="1"/>
            <a:r>
              <a:rPr lang="en-US" altLang="en-US" sz="1200">
                <a:latin typeface="Calibri" charset="0"/>
                <a:ea typeface="Calibri" charset="0"/>
                <a:cs typeface="Calibri" charset="0"/>
                <a:sym typeface="Calibri" charset="0"/>
              </a:rPr>
              <a:t>Photo URL http://i0.wp.com/www.realdavid.com/wp-content/uploads/2015/08/One-thing.jpg</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ChangeArrowheads="1"/>
          </p:cNvSpPr>
          <p:nvPr>
            <p:ph type="body" idx="1"/>
          </p:nvPr>
        </p:nvSpPr>
        <p:spPr>
          <a:xfrm>
            <a:off x="406400" y="5791200"/>
            <a:ext cx="12192000" cy="3733800"/>
          </a:xfrm>
        </p:spPr>
        <p:txBody>
          <a:bodyPr rIns="166398"/>
          <a:lstStyle/>
          <a:p>
            <a:pPr marL="342900" eaLnBrk="1" hangingPunct="1">
              <a:buClrTx/>
            </a:pPr>
            <a:r>
              <a:rPr lang="en-US" altLang="en-US"/>
              <a:t>Develop a shared understanding of strategies to improve student achievement in line with the new standards and practices.</a:t>
            </a:r>
          </a:p>
          <a:p>
            <a:pPr marL="342900" eaLnBrk="1" hangingPunct="1">
              <a:buFont typeface="Arial" charset="0"/>
              <a:buNone/>
            </a:pPr>
            <a:endParaRPr lang="en-US" altLang="en-US"/>
          </a:p>
          <a:p>
            <a:pPr marL="342900" eaLnBrk="1" hangingPunct="1">
              <a:buClrTx/>
            </a:pPr>
            <a:r>
              <a:rPr lang="en-US" altLang="en-US"/>
              <a:t>Plan building PLC work for the 2013-14 school year.</a:t>
            </a:r>
          </a:p>
        </p:txBody>
      </p:sp>
      <p:pic>
        <p:nvPicPr>
          <p:cNvPr id="7885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2423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ChangeArrowheads="1"/>
          </p:cNvSpPr>
          <p:nvPr>
            <p:ph type="title"/>
          </p:nvPr>
        </p:nvSpPr>
        <p:spPr>
          <a:xfrm>
            <a:off x="7048500" y="863600"/>
            <a:ext cx="5092700" cy="7150100"/>
          </a:xfrm>
          <a:ln w="38100">
            <a:solidFill>
              <a:srgbClr val="F79646"/>
            </a:solidFill>
            <a:miter lim="800000"/>
            <a:headEnd/>
            <a:tailEnd/>
          </a:ln>
        </p:spPr>
        <p:txBody>
          <a:bodyPr rIns="166398"/>
          <a:lstStyle/>
          <a:p>
            <a:pPr marL="57150" algn="l" eaLnBrk="1" hangingPunct="1"/>
            <a:r>
              <a:rPr lang="en-US" altLang="en-US">
                <a:solidFill>
                  <a:srgbClr val="1A1A1A"/>
                </a:solidFill>
                <a:latin typeface="Calibri Bold" charset="0"/>
                <a:ea typeface="Calibri Bold" charset="0"/>
                <a:cs typeface="Calibri Bold" charset="0"/>
                <a:sym typeface="Calibri Bold" charset="0"/>
              </a:rPr>
              <a:t>What does the research say about successful schools?</a:t>
            </a:r>
            <a:r>
              <a:rPr lang="en-US" altLang="en-US" sz="5000">
                <a:solidFill>
                  <a:srgbClr val="1A1A1A"/>
                </a:solidFill>
                <a:latin typeface="Calibri Bold" charset="0"/>
                <a:ea typeface="Heiti SC Medium" charset="-122"/>
                <a:cs typeface="Heiti SC Medium" charset="-122"/>
                <a:sym typeface="Calibri Bold" charset="0"/>
              </a:rPr>
              <a:t/>
            </a:r>
            <a:br>
              <a:rPr lang="en-US" altLang="en-US" sz="5000">
                <a:solidFill>
                  <a:srgbClr val="1A1A1A"/>
                </a:solidFill>
                <a:latin typeface="Calibri Bold" charset="0"/>
                <a:ea typeface="Heiti SC Medium" charset="-122"/>
                <a:cs typeface="Heiti SC Medium" charset="-122"/>
                <a:sym typeface="Calibri Bold" charset="0"/>
              </a:rPr>
            </a:br>
            <a:r>
              <a:rPr lang="en-US" altLang="en-US" sz="5000">
                <a:latin typeface="Calibri Bold" charset="0"/>
                <a:ea typeface="Heiti SC Medium" charset="-122"/>
                <a:cs typeface="Heiti SC Medium" charset="-122"/>
                <a:sym typeface="Calibri Bold" charset="0"/>
              </a:rPr>
              <a:t/>
            </a:r>
            <a:br>
              <a:rPr lang="en-US" altLang="en-US" sz="5000">
                <a:latin typeface="Calibri Bold" charset="0"/>
                <a:ea typeface="Heiti SC Medium" charset="-122"/>
                <a:cs typeface="Heiti SC Medium" charset="-122"/>
                <a:sym typeface="Calibri Bold" charset="0"/>
              </a:rPr>
            </a:br>
            <a:r>
              <a:rPr lang="en-US" altLang="en-US" sz="2400"/>
              <a:t>Resources and data from the Education Trust (www.edtrust.org)</a:t>
            </a:r>
          </a:p>
        </p:txBody>
      </p:sp>
      <p:pic>
        <p:nvPicPr>
          <p:cNvPr id="80898" name="Picture 2"/>
          <p:cNvPicPr>
            <a:picLocks noChangeArrowheads="1"/>
          </p:cNvPicPr>
          <p:nvPr/>
        </p:nvPicPr>
        <p:blipFill>
          <a:blip r:embed="rId3">
            <a:extLst>
              <a:ext uri="{28A0092B-C50C-407E-A947-70E740481C1C}">
                <a14:useLocalDpi xmlns:a14="http://schemas.microsoft.com/office/drawing/2010/main" val="0"/>
              </a:ext>
            </a:extLst>
          </a:blip>
          <a:srcRect l="12802" t="34200" r="1140" b="748"/>
          <a:stretch>
            <a:fillRect/>
          </a:stretch>
        </p:blipFill>
        <p:spPr bwMode="auto">
          <a:xfrm>
            <a:off x="376238" y="863600"/>
            <a:ext cx="6289675" cy="7150100"/>
          </a:xfrm>
          <a:prstGeom prst="rect">
            <a:avLst/>
          </a:prstGeom>
          <a:noFill/>
          <a:ln w="38100">
            <a:solidFill>
              <a:srgbClr val="F79646"/>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854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20000">
            <a:off x="827088" y="2924175"/>
            <a:ext cx="4310062" cy="1514475"/>
          </a:xfrm>
          <a:prstGeom prst="rect">
            <a:avLst/>
          </a:prstGeom>
          <a:noFill/>
          <a:ln w="25400">
            <a:solidFill>
              <a:srgbClr val="804000"/>
            </a:solidFill>
            <a:miter lim="800000"/>
            <a:headEnd/>
            <a:tailEnd/>
          </a:ln>
          <a:extLst>
            <a:ext uri="{909E8E84-426E-40DD-AFC4-6F175D3DCCD1}">
              <a14:hiddenFill xmlns:a14="http://schemas.microsoft.com/office/drawing/2010/main">
                <a:solidFill>
                  <a:srgbClr val="FFFFFF"/>
                </a:solidFill>
              </a14:hiddenFill>
            </a:ext>
          </a:extLst>
        </p:spPr>
      </p:pic>
      <p:pic>
        <p:nvPicPr>
          <p:cNvPr id="108546"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60000">
            <a:off x="6943725" y="2814638"/>
            <a:ext cx="5219700" cy="1811337"/>
          </a:xfrm>
          <a:prstGeom prst="rect">
            <a:avLst/>
          </a:prstGeom>
          <a:noFill/>
          <a:ln w="25400">
            <a:solidFill>
              <a:srgbClr val="804000"/>
            </a:solidFill>
            <a:round/>
            <a:headEnd/>
            <a:tailEnd/>
          </a:ln>
          <a:extLst>
            <a:ext uri="{909E8E84-426E-40DD-AFC4-6F175D3DCCD1}">
              <a14:hiddenFill xmlns:a14="http://schemas.microsoft.com/office/drawing/2010/main">
                <a:solidFill>
                  <a:srgbClr val="FFFFFF"/>
                </a:solidFill>
              </a14:hiddenFill>
            </a:ext>
          </a:extLst>
        </p:spPr>
      </p:pic>
      <p:sp>
        <p:nvSpPr>
          <p:cNvPr id="326658" name="Rectangle 2"/>
          <p:cNvSpPr>
            <a:spLocks noGrp="1" noChangeArrowheads="1"/>
          </p:cNvSpPr>
          <p:nvPr>
            <p:ph type="title"/>
          </p:nvPr>
        </p:nvSpPr>
        <p:spPr>
          <a:xfrm>
            <a:off x="1271588" y="1320800"/>
            <a:ext cx="11399837" cy="787400"/>
          </a:xfrm>
        </p:spPr>
        <p:txBody>
          <a:bodyPr lIns="97536" tIns="48768" rIns="124799" bIns="48768" rtlCol="0" anchor="t">
            <a:noAutofit/>
          </a:bodyPr>
          <a:lstStyle/>
          <a:p>
            <a:pPr marL="42861">
              <a:defRPr/>
            </a:pPr>
            <a:r>
              <a:rPr lang="en-US" altLang="en-US" sz="4978">
                <a:latin typeface="Calibri Bold" charset="0"/>
                <a:sym typeface="Calibri Bold" charset="0"/>
              </a:rPr>
              <a:t> #1 Focus </a:t>
            </a:r>
            <a:r>
              <a:rPr lang="en-US" altLang="en-US" sz="4978" dirty="0">
                <a:latin typeface="Calibri Bold" charset="0"/>
                <a:sym typeface="Calibri Bold" charset="0"/>
              </a:rPr>
              <a:t>on what students need to learn</a:t>
            </a:r>
            <a:endParaRPr lang="en-US" altLang="en-US" sz="4978" dirty="0">
              <a:latin typeface="Calibri Bold" charset="0"/>
              <a:ea typeface="ヒラギノ角ゴ ProN W6" charset="-128"/>
              <a:sym typeface="Calibri Bold" charset="0"/>
            </a:endParaRPr>
          </a:p>
        </p:txBody>
      </p:sp>
      <p:sp>
        <p:nvSpPr>
          <p:cNvPr id="326659" name="Rectangle 3"/>
          <p:cNvSpPr>
            <a:spLocks noGrp="1" noChangeArrowheads="1"/>
          </p:cNvSpPr>
          <p:nvPr>
            <p:ph idx="1"/>
          </p:nvPr>
        </p:nvSpPr>
        <p:spPr>
          <a:xfrm>
            <a:off x="1271588" y="6113463"/>
            <a:ext cx="11017250" cy="2671762"/>
          </a:xfrm>
        </p:spPr>
        <p:txBody>
          <a:bodyPr lIns="97536" tIns="48768" rIns="124799" bIns="48768" rtlCol="0">
            <a:noAutofit/>
          </a:bodyPr>
          <a:lstStyle/>
          <a:p>
            <a:pPr marL="100008" lvl="1" indent="-100008">
              <a:defRPr/>
            </a:pPr>
            <a:r>
              <a:rPr lang="en-US" altLang="en-US" sz="4551" dirty="0"/>
              <a:t>Successful schools focus on </a:t>
            </a:r>
            <a:r>
              <a:rPr lang="en-US" altLang="en-US" sz="4551" i="1" dirty="0"/>
              <a:t>standards </a:t>
            </a:r>
            <a:r>
              <a:rPr lang="en-US" altLang="en-US" sz="4551" dirty="0"/>
              <a:t> </a:t>
            </a:r>
          </a:p>
          <a:p>
            <a:pPr marL="100008" lvl="1" indent="-100008">
              <a:defRPr/>
            </a:pPr>
            <a:r>
              <a:rPr lang="en-US" altLang="en-US" sz="4551" dirty="0"/>
              <a:t>Successful schools do not focus instruction on the state required </a:t>
            </a:r>
            <a:r>
              <a:rPr lang="en-US" altLang="en-US" sz="4551" dirty="0">
                <a:sym typeface="Calibri Bold" charset="0"/>
              </a:rPr>
              <a:t>tests</a:t>
            </a:r>
            <a:r>
              <a:rPr lang="en-US" altLang="en-US" sz="4551" dirty="0"/>
              <a:t>, they focus on the </a:t>
            </a:r>
            <a:r>
              <a:rPr lang="en-US" altLang="en-US" sz="4551" i="1" dirty="0">
                <a:sym typeface="Calibri Bold" charset="0"/>
              </a:rPr>
              <a:t>standards</a:t>
            </a:r>
            <a:endParaRPr lang="en-US" altLang="en-US" sz="4551" i="1" dirty="0">
              <a:ea typeface="ヒラギノ角ゴ ProN W6" charset="-128"/>
              <a:sym typeface="Calibri Bold" charset="0"/>
            </a:endParaRPr>
          </a:p>
        </p:txBody>
      </p:sp>
      <p:sp>
        <p:nvSpPr>
          <p:cNvPr id="7" name="TextBox 6"/>
          <p:cNvSpPr txBox="1"/>
          <p:nvPr/>
        </p:nvSpPr>
        <p:spPr>
          <a:xfrm>
            <a:off x="3683000" y="9132888"/>
            <a:ext cx="4503738" cy="277812"/>
          </a:xfrm>
          <a:prstGeom prst="rect">
            <a:avLst/>
          </a:prstGeom>
          <a:noFill/>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r>
              <a:rPr lang="en-US" altLang="en-US" sz="1200">
                <a:latin typeface="Calibri" charset="0"/>
              </a:rPr>
              <a:t>Slides and data adapted from </a:t>
            </a:r>
            <a:r>
              <a:rPr lang="en-US" altLang="en-US" sz="1200" i="1">
                <a:latin typeface="Calibri" charset="0"/>
              </a:rPr>
              <a:t>The Education Trust https://edtrust.org </a:t>
            </a:r>
            <a:endParaRPr lang="en-US" altLang="en-US" sz="1200">
              <a:latin typeface="Calibri" charset="0"/>
            </a:endParaRPr>
          </a:p>
        </p:txBody>
      </p:sp>
      <p:pic>
        <p:nvPicPr>
          <p:cNvPr id="10855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350" y="3322638"/>
            <a:ext cx="3905250" cy="20828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059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01950" y="4614863"/>
            <a:ext cx="6343650" cy="475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705" name="Rectangle 2"/>
          <p:cNvSpPr>
            <a:spLocks noGrp="1" noChangeArrowheads="1"/>
          </p:cNvSpPr>
          <p:nvPr>
            <p:ph idx="1"/>
          </p:nvPr>
        </p:nvSpPr>
        <p:spPr>
          <a:xfrm>
            <a:off x="809625" y="381000"/>
            <a:ext cx="11704638" cy="1866900"/>
          </a:xfrm>
        </p:spPr>
        <p:txBody>
          <a:bodyPr lIns="97536" tIns="48768" rIns="124799" bIns="48768" rtlCol="0">
            <a:noAutofit/>
          </a:bodyPr>
          <a:lstStyle/>
          <a:p>
            <a:pPr marL="0" lvl="1" indent="0">
              <a:buClr>
                <a:schemeClr val="tx1"/>
              </a:buClr>
              <a:buFont typeface="Arial" charset="0"/>
              <a:buNone/>
              <a:defRPr/>
            </a:pPr>
            <a:r>
              <a:rPr lang="en-US" altLang="en-US" sz="5120" b="1" dirty="0">
                <a:latin typeface="Calibri Bold" charset="0"/>
                <a:sym typeface="Calibri Bold" charset="0"/>
              </a:rPr>
              <a:t>#2 Teacher Collaboration</a:t>
            </a:r>
          </a:p>
          <a:p>
            <a:pPr marL="257383" lvl="1" indent="-257383">
              <a:buClr>
                <a:schemeClr val="tx1"/>
              </a:buClr>
              <a:buFont typeface="Arial" charset="0"/>
              <a:buChar char="•"/>
              <a:defRPr/>
            </a:pPr>
            <a:r>
              <a:rPr lang="en-US" altLang="en-US" sz="5120" dirty="0">
                <a:latin typeface="Calibri Bold" charset="0"/>
                <a:sym typeface="Calibri Bold" charset="0"/>
              </a:rPr>
              <a:t>teachers spend collaborative time focusing on what students need to learn</a:t>
            </a:r>
            <a:endParaRPr lang="en-US" altLang="en-US" sz="5120" dirty="0">
              <a:latin typeface="Calibri Bold" charset="0"/>
              <a:ea typeface="ヒラギノ角ゴ ProN W6" charset="-128"/>
              <a:sym typeface="Calibri Bold" charset="0"/>
            </a:endParaRPr>
          </a:p>
          <a:p>
            <a:pPr marL="257383" lvl="1" indent="-257383">
              <a:buClr>
                <a:schemeClr val="tx1"/>
              </a:buClr>
              <a:buFont typeface="Arial" charset="0"/>
              <a:buChar char="•"/>
              <a:defRPr/>
            </a:pPr>
            <a:r>
              <a:rPr lang="en-US" altLang="en-US" sz="5120" dirty="0">
                <a:latin typeface="Calibri Bold" charset="0"/>
                <a:sym typeface="Calibri Bold" charset="0"/>
              </a:rPr>
              <a:t>collaborative time is structured with a clear agenda and rules of engagement</a:t>
            </a:r>
            <a:endParaRPr lang="en-US" altLang="en-US" sz="5120" dirty="0">
              <a:latin typeface="Calibri Bold" charset="0"/>
              <a:ea typeface="ヒラギノ角ゴ ProN W6" charset="-128"/>
              <a:sym typeface="Calibri Bold" charset="0"/>
            </a:endParaRPr>
          </a:p>
        </p:txBody>
      </p:sp>
      <p:sp>
        <p:nvSpPr>
          <p:cNvPr id="328707" name="TextBox 4"/>
          <p:cNvSpPr txBox="1">
            <a:spLocks noChangeArrowheads="1"/>
          </p:cNvSpPr>
          <p:nvPr/>
        </p:nvSpPr>
        <p:spPr bwMode="auto">
          <a:xfrm>
            <a:off x="2559050" y="9099550"/>
            <a:ext cx="754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defRPr/>
            </a:pPr>
            <a:r>
              <a:rPr lang="en-US" altLang="en-US" sz="1350" dirty="0">
                <a:latin typeface="Calibri" charset="0"/>
              </a:rPr>
              <a:t>Collaboration/ Ron </a:t>
            </a:r>
            <a:r>
              <a:rPr lang="en-US" altLang="en-US" sz="1350" dirty="0" err="1">
                <a:latin typeface="Calibri" charset="0"/>
              </a:rPr>
              <a:t>Mader</a:t>
            </a:r>
            <a:r>
              <a:rPr lang="en-US" altLang="en-US" sz="1350" dirty="0">
                <a:latin typeface="Calibri" charset="0"/>
              </a:rPr>
              <a:t>/ Website </a:t>
            </a:r>
            <a:r>
              <a:rPr lang="en-US" altLang="en-US" sz="1350" dirty="0">
                <a:latin typeface="Calibri" charset="0"/>
                <a:hlinkClick r:id="rId4"/>
              </a:rPr>
              <a:t>https://www.flickr.com/photos/planeta/</a:t>
            </a:r>
            <a:r>
              <a:rPr lang="en-US" altLang="en-US" sz="1350" dirty="0">
                <a:latin typeface="Calibri" charset="0"/>
              </a:rPr>
              <a:t>/12/8/2011/ Photo URL https://</a:t>
            </a:r>
            <a:r>
              <a:rPr lang="en-US" altLang="en-US" sz="1350" dirty="0" err="1">
                <a:latin typeface="Calibri" charset="0"/>
              </a:rPr>
              <a:t>www.flickr.com</a:t>
            </a:r>
            <a:r>
              <a:rPr lang="en-US" altLang="en-US" sz="1350" dirty="0">
                <a:latin typeface="Calibri" charset="0"/>
              </a:rPr>
              <a:t>/photos/</a:t>
            </a:r>
            <a:r>
              <a:rPr lang="en-US" altLang="en-US" sz="1350" dirty="0" err="1">
                <a:latin typeface="Calibri" charset="0"/>
              </a:rPr>
              <a:t>planeta</a:t>
            </a:r>
            <a:r>
              <a:rPr lang="en-US" altLang="en-US" sz="1350" dirty="0">
                <a:latin typeface="Calibri" charset="0"/>
              </a:rPr>
              <a:t>/6479325155</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2"/>
          <p:cNvSpPr>
            <a:spLocks noGrp="1" noChangeArrowheads="1"/>
          </p:cNvSpPr>
          <p:nvPr>
            <p:ph type="title"/>
          </p:nvPr>
        </p:nvSpPr>
        <p:spPr>
          <a:xfrm>
            <a:off x="1270000" y="1552575"/>
            <a:ext cx="10374313" cy="1682750"/>
          </a:xfrm>
        </p:spPr>
        <p:txBody>
          <a:bodyPr lIns="97536" tIns="48768" rIns="124799" bIns="48768" rtlCol="0" anchor="t">
            <a:noAutofit/>
          </a:bodyPr>
          <a:lstStyle/>
          <a:p>
            <a:pPr marL="42861">
              <a:defRPr/>
            </a:pPr>
            <a:r>
              <a:rPr lang="en-US" altLang="en-US" sz="5120" dirty="0">
                <a:latin typeface="Calibri Bold" charset="0"/>
                <a:sym typeface="Calibri Bold" charset="0"/>
              </a:rPr>
              <a:t>#3 Assess frequently to see if students are learning</a:t>
            </a:r>
            <a:endParaRPr lang="en-US" altLang="en-US" sz="5120" dirty="0">
              <a:latin typeface="Calibri Bold" charset="0"/>
              <a:ea typeface="ヒラギノ角ゴ ProN W6" charset="-128"/>
              <a:sym typeface="Calibri Bold" charset="0"/>
            </a:endParaRPr>
          </a:p>
        </p:txBody>
      </p:sp>
      <p:sp>
        <p:nvSpPr>
          <p:cNvPr id="330754" name="Rectangle 3"/>
          <p:cNvSpPr>
            <a:spLocks/>
          </p:cNvSpPr>
          <p:nvPr/>
        </p:nvSpPr>
        <p:spPr bwMode="auto">
          <a:xfrm>
            <a:off x="1935163" y="3478213"/>
            <a:ext cx="9134475" cy="326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334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defRPr/>
            </a:pPr>
            <a:r>
              <a:rPr lang="en-US" altLang="en-US" sz="4551" dirty="0">
                <a:latin typeface="+mn-lt"/>
              </a:rPr>
              <a:t>Successful schools use frequent </a:t>
            </a:r>
            <a:r>
              <a:rPr lang="en-US" altLang="en-US" sz="4551" dirty="0">
                <a:latin typeface="+mn-lt"/>
                <a:sym typeface="Calibri Italic" charset="0"/>
              </a:rPr>
              <a:t>formative</a:t>
            </a:r>
            <a:r>
              <a:rPr lang="en-US" altLang="en-US" sz="4551" dirty="0">
                <a:latin typeface="+mn-lt"/>
              </a:rPr>
              <a:t> assessments--not to give a grade but to see if students are learning what they need </a:t>
            </a:r>
            <a:r>
              <a:rPr lang="en-US" altLang="en-US" sz="4551">
                <a:latin typeface="+mn-lt"/>
              </a:rPr>
              <a:t>to know.</a:t>
            </a:r>
            <a:endParaRPr lang="en-US" altLang="en-US" sz="4551" dirty="0">
              <a:latin typeface="+mn-lt"/>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4"/>
          <p:cNvSpPr>
            <a:spLocks/>
          </p:cNvSpPr>
          <p:nvPr/>
        </p:nvSpPr>
        <p:spPr bwMode="auto">
          <a:xfrm>
            <a:off x="1181100" y="652463"/>
            <a:ext cx="1043463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334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defRPr/>
            </a:pPr>
            <a:r>
              <a:rPr lang="en-US" altLang="en-US" sz="5120" dirty="0">
                <a:latin typeface="Calibri Bold" charset="0"/>
                <a:sym typeface="Calibri Bold" charset="0"/>
              </a:rPr>
              <a:t>#4 Use data to inform instruction</a:t>
            </a:r>
          </a:p>
        </p:txBody>
      </p:sp>
      <p:pic>
        <p:nvPicPr>
          <p:cNvPr id="11469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35500" y="1427163"/>
            <a:ext cx="6980238" cy="353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2804" name="TextBox 1"/>
          <p:cNvSpPr txBox="1">
            <a:spLocks noChangeArrowheads="1"/>
          </p:cNvSpPr>
          <p:nvPr/>
        </p:nvSpPr>
        <p:spPr bwMode="auto">
          <a:xfrm>
            <a:off x="1778000" y="8628063"/>
            <a:ext cx="91614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defRPr/>
            </a:pPr>
            <a:r>
              <a:rPr lang="en-US" altLang="en-US" sz="1350">
                <a:latin typeface="Calibri" charset="0"/>
              </a:rPr>
              <a:t>Big Data’s definition illustrated with texts/ Camelia Boban/ Website </a:t>
            </a:r>
            <a:r>
              <a:rPr lang="en-US" altLang="en-US" sz="1350">
                <a:latin typeface="Calibri" charset="0"/>
                <a:hlinkClick r:id="rId4"/>
              </a:rPr>
              <a:t>https://commons.wikimedia.org/wiki/User:Camelia.boban/</a:t>
            </a:r>
            <a:r>
              <a:rPr lang="en-US" altLang="en-US" sz="1350">
                <a:latin typeface="Calibri" charset="0"/>
              </a:rPr>
              <a:t> </a:t>
            </a:r>
          </a:p>
          <a:p>
            <a:pPr eaLnBrk="1" hangingPunct="1">
              <a:defRPr/>
            </a:pPr>
            <a:r>
              <a:rPr lang="en-US" altLang="en-US" sz="1350">
                <a:latin typeface="Calibri" charset="0"/>
              </a:rPr>
              <a:t>6/1 2014/ Photo URL https://commons.wikimedia.org/wiki/File:BigData_2267x1146_white.png</a:t>
            </a:r>
          </a:p>
        </p:txBody>
      </p:sp>
      <p:sp>
        <p:nvSpPr>
          <p:cNvPr id="8" name="Rectangle 3"/>
          <p:cNvSpPr>
            <a:spLocks/>
          </p:cNvSpPr>
          <p:nvPr/>
        </p:nvSpPr>
        <p:spPr bwMode="auto">
          <a:xfrm>
            <a:off x="1181100" y="4959350"/>
            <a:ext cx="10434638"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3349" bIns="0"/>
          <a:lstStyle>
            <a:lvl1pPr marL="382588"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318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31888"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890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46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034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60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17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75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marL="56444" indent="0" eaLnBrk="1" hangingPunct="1">
              <a:buFont typeface="Arial" charset="0"/>
              <a:buNone/>
              <a:defRPr/>
            </a:pPr>
            <a:r>
              <a:rPr lang="en-US" altLang="en-US" sz="3982" dirty="0"/>
              <a:t>Teachers bring together student work and data to:</a:t>
            </a:r>
          </a:p>
          <a:p>
            <a:pPr>
              <a:spcBef>
                <a:spcPts val="749"/>
              </a:spcBef>
              <a:defRPr/>
            </a:pPr>
            <a:r>
              <a:rPr lang="en-US" altLang="en-US" sz="3129" dirty="0"/>
              <a:t>gauge how learning is going overall;</a:t>
            </a:r>
          </a:p>
          <a:p>
            <a:pPr>
              <a:spcBef>
                <a:spcPts val="749"/>
              </a:spcBef>
              <a:defRPr/>
            </a:pPr>
            <a:r>
              <a:rPr lang="en-US" altLang="en-US" sz="3129" dirty="0"/>
              <a:t>Identify struggling students that need help and students who have mastered the material and need challenge;</a:t>
            </a:r>
          </a:p>
          <a:p>
            <a:pPr>
              <a:spcBef>
                <a:spcPts val="749"/>
              </a:spcBef>
              <a:defRPr/>
            </a:pPr>
            <a:r>
              <a:rPr lang="en-US" altLang="en-US" sz="3129" dirty="0"/>
              <a:t>see patterns that would be otherwise invisible—or, at least, difficult—for  individual teachers to tease out.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4850" name="Rectangle 2"/>
          <p:cNvSpPr>
            <a:spLocks noGrp="1" noChangeArrowheads="1"/>
          </p:cNvSpPr>
          <p:nvPr>
            <p:ph type="title"/>
          </p:nvPr>
        </p:nvSpPr>
        <p:spPr>
          <a:xfrm>
            <a:off x="1758950" y="914400"/>
            <a:ext cx="8782050" cy="800100"/>
          </a:xfrm>
        </p:spPr>
        <p:txBody>
          <a:bodyPr lIns="97536" tIns="48768" rIns="86699" bIns="48768" rtlCol="0" anchor="t">
            <a:normAutofit/>
          </a:bodyPr>
          <a:lstStyle/>
          <a:p>
            <a:pPr marL="41670">
              <a:defRPr/>
            </a:pPr>
            <a:r>
              <a:rPr lang="en-US" altLang="en-US" sz="4500" b="1">
                <a:solidFill>
                  <a:schemeClr val="bg1"/>
                </a:solidFill>
                <a:latin typeface="Calibri Bold" charset="0"/>
                <a:sym typeface="Calibri Bold" charset="0"/>
              </a:rPr>
              <a:t>#5 Build personal relationships</a:t>
            </a:r>
            <a:endParaRPr lang="en-US" altLang="en-US" sz="4500" b="1">
              <a:solidFill>
                <a:schemeClr val="bg1"/>
              </a:solidFill>
              <a:latin typeface="Calibri Bold" charset="0"/>
              <a:ea typeface="ヒラギノ角ゴ ProN W6" charset="-128"/>
              <a:sym typeface="Calibri Bold" charset="0"/>
            </a:endParaRPr>
          </a:p>
        </p:txBody>
      </p:sp>
      <p:sp>
        <p:nvSpPr>
          <p:cNvPr id="184324" name="Rectangle 4"/>
          <p:cNvSpPr>
            <a:spLocks/>
          </p:cNvSpPr>
          <p:nvPr/>
        </p:nvSpPr>
        <p:spPr bwMode="auto">
          <a:xfrm>
            <a:off x="1930400" y="2181225"/>
            <a:ext cx="4891088"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334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681038"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081088"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382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1995488"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526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098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670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24288"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marL="471464" indent="-428604">
              <a:spcBef>
                <a:spcPct val="0"/>
              </a:spcBef>
              <a:buClr>
                <a:schemeClr val="bg1"/>
              </a:buClr>
              <a:buSzPct val="125000"/>
              <a:defRPr/>
            </a:pPr>
            <a:r>
              <a:rPr lang="en-US" altLang="en-US" sz="2999" dirty="0">
                <a:solidFill>
                  <a:schemeClr val="bg1"/>
                </a:solidFill>
              </a:rPr>
              <a:t>between students</a:t>
            </a:r>
          </a:p>
          <a:p>
            <a:pPr marL="471464" indent="-428604">
              <a:spcBef>
                <a:spcPct val="0"/>
              </a:spcBef>
              <a:buClr>
                <a:schemeClr val="bg1"/>
              </a:buClr>
              <a:buSzPct val="125000"/>
              <a:defRPr/>
            </a:pPr>
            <a:r>
              <a:rPr lang="en-US" altLang="en-US" sz="2999" dirty="0">
                <a:solidFill>
                  <a:schemeClr val="bg1"/>
                </a:solidFill>
              </a:rPr>
              <a:t>between students,</a:t>
            </a:r>
          </a:p>
          <a:p>
            <a:pPr eaLnBrk="1" hangingPunct="1">
              <a:spcBef>
                <a:spcPct val="0"/>
              </a:spcBef>
              <a:buClr>
                <a:schemeClr val="bg1"/>
              </a:buClr>
              <a:buSzPct val="125000"/>
              <a:buFont typeface="Arial" charset="0"/>
              <a:buNone/>
              <a:defRPr/>
            </a:pPr>
            <a:r>
              <a:rPr lang="en-US" altLang="en-US" sz="2999" dirty="0">
                <a:solidFill>
                  <a:schemeClr val="bg1"/>
                </a:solidFill>
              </a:rPr>
              <a:t>teachers, and principals</a:t>
            </a:r>
          </a:p>
          <a:p>
            <a:pPr marL="471464" indent="-428604">
              <a:spcBef>
                <a:spcPct val="0"/>
              </a:spcBef>
              <a:buClr>
                <a:schemeClr val="bg1"/>
              </a:buClr>
              <a:buSzPct val="125000"/>
              <a:defRPr/>
            </a:pPr>
            <a:r>
              <a:rPr lang="en-US" altLang="en-US" sz="2999" dirty="0">
                <a:solidFill>
                  <a:schemeClr val="bg1"/>
                </a:solidFill>
              </a:rPr>
              <a:t>between teachers</a:t>
            </a:r>
          </a:p>
          <a:p>
            <a:pPr marL="557184" indent="-514324">
              <a:spcBef>
                <a:spcPct val="0"/>
              </a:spcBef>
              <a:buClrTx/>
              <a:buSzTx/>
              <a:defRPr/>
            </a:pPr>
            <a:endParaRPr lang="en-US" altLang="en-US" sz="2999" dirty="0">
              <a:solidFill>
                <a:schemeClr val="bg1"/>
              </a:solidFill>
            </a:endParaRPr>
          </a:p>
        </p:txBody>
      </p:sp>
      <p:sp>
        <p:nvSpPr>
          <p:cNvPr id="3" name="TextBox 2"/>
          <p:cNvSpPr txBox="1"/>
          <p:nvPr/>
        </p:nvSpPr>
        <p:spPr>
          <a:xfrm>
            <a:off x="1625600" y="9347200"/>
            <a:ext cx="8915400" cy="276225"/>
          </a:xfrm>
          <a:prstGeom prst="rect">
            <a:avLst/>
          </a:prstGeom>
          <a:solidFill>
            <a:schemeClr val="tx1"/>
          </a:solidFill>
          <a:ln>
            <a:solidFill>
              <a:schemeClr val="bg1"/>
            </a:solidFill>
          </a:ln>
        </p:spPr>
        <p:txBody>
          <a:bodyPr>
            <a:spAutoFit/>
          </a:bodyPr>
          <a:lstStyle/>
          <a:p>
            <a:pPr eaLnBrk="1" hangingPunct="1">
              <a:defRPr/>
            </a:pPr>
            <a:r>
              <a:rPr lang="en-US" sz="1200" dirty="0">
                <a:solidFill>
                  <a:schemeClr val="bg1"/>
                </a:solidFill>
                <a:latin typeface="+mj-lt"/>
              </a:rPr>
              <a:t>San Salvador Build Site/ Own Work/ 3/13/2013/Photo URL https://</a:t>
            </a:r>
            <a:r>
              <a:rPr lang="en-US" sz="1200" dirty="0" err="1">
                <a:solidFill>
                  <a:schemeClr val="bg1"/>
                </a:solidFill>
                <a:latin typeface="+mj-lt"/>
              </a:rPr>
              <a:t>commons.wikimedia.org</a:t>
            </a:r>
            <a:r>
              <a:rPr lang="en-US" sz="1200" dirty="0">
                <a:solidFill>
                  <a:schemeClr val="bg1"/>
                </a:solidFill>
                <a:latin typeface="+mj-lt"/>
              </a:rPr>
              <a:t>/wiki/File:San_Salvador_Build_Site-11.jpg </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ChangeArrowheads="1"/>
          </p:cNvSpPr>
          <p:nvPr>
            <p:ph type="body" idx="1"/>
          </p:nvPr>
        </p:nvSpPr>
        <p:spPr>
          <a:xfrm>
            <a:off x="647700" y="889000"/>
            <a:ext cx="11709400" cy="8216900"/>
          </a:xfrm>
        </p:spPr>
        <p:txBody>
          <a:bodyPr rIns="115598"/>
          <a:lstStyle/>
          <a:p>
            <a:pPr marL="542925" indent="-487363" eaLnBrk="1" hangingPunct="1">
              <a:lnSpc>
                <a:spcPct val="80000"/>
              </a:lnSpc>
              <a:buFont typeface="Arial" charset="0"/>
              <a:buNone/>
            </a:pPr>
            <a:endParaRPr lang="en-US" altLang="en-US" sz="5000"/>
          </a:p>
          <a:p>
            <a:pPr marL="542925" indent="-487363" algn="ctr" eaLnBrk="1" hangingPunct="1">
              <a:lnSpc>
                <a:spcPct val="80000"/>
              </a:lnSpc>
              <a:buFont typeface="Arial" charset="0"/>
              <a:buNone/>
            </a:pPr>
            <a:r>
              <a:rPr lang="en-US" altLang="en-US" sz="5000">
                <a:ea typeface="Calibri" charset="0"/>
                <a:cs typeface="Calibri" charset="0"/>
              </a:rPr>
              <a:t>“The research is unequivocal:  When schools build collaborative cultures, commit to all students’ learning, and use data systematically through ongoing inquiry into improving instruction, they improve results for students”  </a:t>
            </a:r>
            <a:endParaRPr lang="en-US" altLang="en-US" sz="5000"/>
          </a:p>
          <a:p>
            <a:pPr marL="542925" indent="-487363" eaLnBrk="1" hangingPunct="1">
              <a:lnSpc>
                <a:spcPct val="80000"/>
              </a:lnSpc>
              <a:buFont typeface="Arial" charset="0"/>
              <a:buNone/>
            </a:pPr>
            <a:endParaRPr lang="en-US" altLang="en-US" sz="5000"/>
          </a:p>
          <a:p>
            <a:pPr marL="542925" indent="-487363" eaLnBrk="1" hangingPunct="1">
              <a:lnSpc>
                <a:spcPct val="80000"/>
              </a:lnSpc>
              <a:buFont typeface="Arial" charset="0"/>
              <a:buNone/>
            </a:pPr>
            <a:endParaRPr lang="en-US" altLang="en-US" sz="5000"/>
          </a:p>
          <a:p>
            <a:pPr marL="542925" indent="-487363" eaLnBrk="1" hangingPunct="1">
              <a:lnSpc>
                <a:spcPct val="80000"/>
              </a:lnSpc>
              <a:buFont typeface="Arial" charset="0"/>
              <a:buNone/>
            </a:pPr>
            <a:r>
              <a:rPr lang="en-US" altLang="en-US" sz="2800">
                <a:ea typeface="Calibri" charset="0"/>
                <a:cs typeface="Calibri" charset="0"/>
              </a:rPr>
              <a:t>Nancy Love (2009), citing research from:</a:t>
            </a:r>
            <a:endParaRPr lang="en-US" altLang="en-US" sz="2800"/>
          </a:p>
          <a:p>
            <a:pPr marL="542925" indent="-487363" eaLnBrk="1" hangingPunct="1">
              <a:lnSpc>
                <a:spcPct val="80000"/>
              </a:lnSpc>
              <a:buFont typeface="Arial" charset="0"/>
              <a:buNone/>
            </a:pPr>
            <a:r>
              <a:rPr lang="en-US" altLang="en-US" sz="2800"/>
              <a:t>	</a:t>
            </a:r>
            <a:r>
              <a:rPr lang="en-US" altLang="en-US" sz="2800">
                <a:ea typeface="Calibri" charset="0"/>
                <a:cs typeface="Calibri" charset="0"/>
              </a:rPr>
              <a:t>Elmore, 2003; Loucks-Horsley, Love, Stiles, Mundry, &amp; Hewson, 2003; Louis, Kruse, &amp; Marks, 1996; Love, 2004; McLaughlin &amp; Talbert, 2001; National Staff Development Council, 2001.</a:t>
            </a:r>
            <a:endParaRPr lang="en-US" altLang="en-US" sz="280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p:txBody>
          <a:bodyPr rIns="166398"/>
          <a:lstStyle/>
          <a:p>
            <a:pPr marL="55563" eaLnBrk="1" hangingPunct="1"/>
            <a:endParaRPr lang="en-US" altLang="en-US"/>
          </a:p>
        </p:txBody>
      </p:sp>
      <p:sp>
        <p:nvSpPr>
          <p:cNvPr id="64514" name="Rectangle 2"/>
          <p:cNvSpPr>
            <a:spLocks noGrp="1" noChangeArrowheads="1"/>
          </p:cNvSpPr>
          <p:nvPr>
            <p:ph type="body" idx="1"/>
          </p:nvPr>
        </p:nvSpPr>
        <p:spPr/>
        <p:txBody>
          <a:bodyPr rIns="166398"/>
          <a:lstStyle/>
          <a:p>
            <a:pPr eaLnBrk="1" hangingPunct="1"/>
            <a:endParaRPr lang="en-US" altLang="en-US"/>
          </a:p>
        </p:txBody>
      </p:sp>
      <p:pic>
        <p:nvPicPr>
          <p:cNvPr id="849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7488"/>
            <a:ext cx="7124700" cy="1018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84996" name="Rectangle 4"/>
          <p:cNvSpPr>
            <a:spLocks/>
          </p:cNvSpPr>
          <p:nvPr/>
        </p:nvSpPr>
        <p:spPr bwMode="auto">
          <a:xfrm>
            <a:off x="7924800" y="977900"/>
            <a:ext cx="4737100" cy="721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4800">
                <a:solidFill>
                  <a:schemeClr val="tx1"/>
                </a:solidFill>
                <a:latin typeface="Calibri" charset="0"/>
                <a:ea typeface="Calibri" charset="0"/>
                <a:cs typeface="Calibri" charset="0"/>
                <a:sym typeface="Calibri" charset="0"/>
              </a:rPr>
              <a:t>The most powerful way of thinking about a teacher’s role is for teachers to see themselves as </a:t>
            </a:r>
            <a:r>
              <a:rPr lang="en-US" altLang="en-US" sz="4800">
                <a:solidFill>
                  <a:schemeClr val="tx1"/>
                </a:solidFill>
                <a:latin typeface="Calibri Italic" charset="0"/>
                <a:ea typeface="Calibri Italic" charset="0"/>
                <a:cs typeface="Calibri Italic" charset="0"/>
                <a:sym typeface="Calibri Italic" charset="0"/>
              </a:rPr>
              <a:t>evaluators</a:t>
            </a:r>
            <a:r>
              <a:rPr lang="en-US" altLang="en-US" sz="4800">
                <a:solidFill>
                  <a:schemeClr val="tx1"/>
                </a:solidFill>
                <a:latin typeface="Calibri" charset="0"/>
                <a:ea typeface="Calibri" charset="0"/>
                <a:cs typeface="Calibri" charset="0"/>
                <a:sym typeface="Calibri" charset="0"/>
              </a:rPr>
              <a:t> of their effects on students.</a:t>
            </a:r>
          </a:p>
          <a:p>
            <a:pPr algn="r" eaLnBrk="1" hangingPunct="1"/>
            <a:r>
              <a:rPr lang="en-US" altLang="en-US">
                <a:solidFill>
                  <a:schemeClr val="tx1"/>
                </a:solidFill>
                <a:latin typeface="Calibri" charset="0"/>
                <a:ea typeface="Calibri" charset="0"/>
                <a:cs typeface="Calibri" charset="0"/>
                <a:sym typeface="Calibri" charset="0"/>
              </a:rPr>
              <a:t>John Hattie</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1625" y="-55563"/>
            <a:ext cx="13306425" cy="98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0" name="Rectangle 3"/>
          <p:cNvSpPr>
            <a:spLocks/>
          </p:cNvSpPr>
          <p:nvPr/>
        </p:nvSpPr>
        <p:spPr bwMode="auto">
          <a:xfrm>
            <a:off x="2422525" y="4608513"/>
            <a:ext cx="2897188" cy="3316287"/>
          </a:xfrm>
          <a:prstGeom prst="rect">
            <a:avLst/>
          </a:prstGeom>
          <a:solidFill>
            <a:schemeClr val="accent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3600">
                <a:solidFill>
                  <a:schemeClr val="tx1"/>
                </a:solidFill>
                <a:latin typeface="Calibri" charset="0"/>
                <a:ea typeface="ＭＳ Ｐゴシック" charset="-128"/>
                <a:cs typeface="ＭＳ Ｐゴシック" charset="-128"/>
                <a:sym typeface="Calibri" charset="0"/>
              </a:rPr>
              <a:t>Effective Instruction and Improved Student Learning</a:t>
            </a:r>
          </a:p>
        </p:txBody>
      </p:sp>
      <p:sp>
        <p:nvSpPr>
          <p:cNvPr id="65540" name="Rectangle 4"/>
          <p:cNvSpPr>
            <a:spLocks/>
          </p:cNvSpPr>
          <p:nvPr/>
        </p:nvSpPr>
        <p:spPr bwMode="auto">
          <a:xfrm>
            <a:off x="1539875" y="2514600"/>
            <a:ext cx="1765300" cy="1670050"/>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defRPr/>
            </a:pPr>
            <a:r>
              <a:rPr lang="en-US" altLang="en-US" sz="2399">
                <a:solidFill>
                  <a:schemeClr val="tx1"/>
                </a:solidFill>
                <a:latin typeface="Calibri" charset="0"/>
                <a:ea typeface="ＭＳ Ｐゴシック" charset="-128"/>
                <a:sym typeface="Calibri" charset="0"/>
              </a:rPr>
              <a:t>Content and pedagogical content knowledge</a:t>
            </a:r>
          </a:p>
        </p:txBody>
      </p:sp>
      <p:sp>
        <p:nvSpPr>
          <p:cNvPr id="104452" name="Rectangle 5"/>
          <p:cNvSpPr>
            <a:spLocks/>
          </p:cNvSpPr>
          <p:nvPr/>
        </p:nvSpPr>
        <p:spPr bwMode="auto">
          <a:xfrm>
            <a:off x="5986463" y="5562600"/>
            <a:ext cx="2057400" cy="1600200"/>
          </a:xfrm>
          <a:prstGeom prst="rect">
            <a:avLst/>
          </a:prstGeom>
          <a:solidFill>
            <a:schemeClr val="accent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Professional Learning Communities</a:t>
            </a:r>
          </a:p>
        </p:txBody>
      </p:sp>
      <p:sp>
        <p:nvSpPr>
          <p:cNvPr id="104453" name="Rectangle 6"/>
          <p:cNvSpPr>
            <a:spLocks/>
          </p:cNvSpPr>
          <p:nvPr/>
        </p:nvSpPr>
        <p:spPr bwMode="auto">
          <a:xfrm>
            <a:off x="5226050" y="3052763"/>
            <a:ext cx="1585913" cy="431800"/>
          </a:xfrm>
          <a:prstGeom prst="rect">
            <a:avLst/>
          </a:prstGeom>
          <a:solidFill>
            <a:schemeClr val="accent1"/>
          </a:solidFill>
          <a:ln w="12700">
            <a:solidFill>
              <a:schemeClr val="tx1"/>
            </a:solidFill>
            <a:miter lim="800000"/>
            <a:headEnd/>
            <a:tailEnd/>
          </a:ln>
        </p:spPr>
        <p:txBody>
          <a:bodyPr wrap="none" lIns="0" tIns="0" rIns="0" bIns="0">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Leadership</a:t>
            </a:r>
          </a:p>
        </p:txBody>
      </p:sp>
      <p:sp>
        <p:nvSpPr>
          <p:cNvPr id="104454" name="Rectangle 7"/>
          <p:cNvSpPr>
            <a:spLocks/>
          </p:cNvSpPr>
          <p:nvPr/>
        </p:nvSpPr>
        <p:spPr bwMode="auto">
          <a:xfrm>
            <a:off x="8818563" y="5918200"/>
            <a:ext cx="1892300" cy="990600"/>
          </a:xfrm>
          <a:prstGeom prst="rect">
            <a:avLst/>
          </a:prstGeom>
          <a:solidFill>
            <a:schemeClr val="accent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Educational Research</a:t>
            </a:r>
          </a:p>
        </p:txBody>
      </p:sp>
      <p:sp>
        <p:nvSpPr>
          <p:cNvPr id="104455" name="Rectangle 8"/>
          <p:cNvSpPr>
            <a:spLocks/>
          </p:cNvSpPr>
          <p:nvPr/>
        </p:nvSpPr>
        <p:spPr bwMode="auto">
          <a:xfrm>
            <a:off x="8043863" y="2874963"/>
            <a:ext cx="1938337" cy="1079500"/>
          </a:xfrm>
          <a:prstGeom prst="rect">
            <a:avLst/>
          </a:prstGeom>
          <a:solidFill>
            <a:schemeClr val="accent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Formative Assessment</a:t>
            </a:r>
          </a:p>
        </p:txBody>
      </p:sp>
      <p:sp>
        <p:nvSpPr>
          <p:cNvPr id="104456" name="Rectangle 9"/>
          <p:cNvSpPr>
            <a:spLocks/>
          </p:cNvSpPr>
          <p:nvPr/>
        </p:nvSpPr>
        <p:spPr bwMode="auto">
          <a:xfrm>
            <a:off x="438150" y="4864100"/>
            <a:ext cx="1612900" cy="1435100"/>
          </a:xfrm>
          <a:prstGeom prst="rect">
            <a:avLst/>
          </a:prstGeom>
          <a:solidFill>
            <a:schemeClr val="accent1"/>
          </a:solidFill>
          <a:ln w="127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Fixed vs Growth Mindset</a:t>
            </a:r>
          </a:p>
        </p:txBody>
      </p:sp>
      <p:sp>
        <p:nvSpPr>
          <p:cNvPr id="12" name="Rectangle 2"/>
          <p:cNvSpPr>
            <a:spLocks/>
          </p:cNvSpPr>
          <p:nvPr/>
        </p:nvSpPr>
        <p:spPr bwMode="auto">
          <a:xfrm>
            <a:off x="860425" y="8110538"/>
            <a:ext cx="8305800" cy="993775"/>
          </a:xfrm>
          <a:prstGeom prst="rect">
            <a:avLst/>
          </a:prstGeom>
          <a:solidFill>
            <a:schemeClr val="accent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7199" dirty="0">
                <a:solidFill>
                  <a:schemeClr val="tx1"/>
                </a:solidFill>
                <a:latin typeface="Calibri" charset="0"/>
                <a:ea typeface="ＭＳ Ｐゴシック" charset="0"/>
                <a:cs typeface="Calibri" charset="0"/>
                <a:sym typeface="Calibri" charset="0"/>
              </a:rPr>
              <a:t>Common Beliefs</a:t>
            </a:r>
          </a:p>
        </p:txBody>
      </p:sp>
      <p:sp>
        <p:nvSpPr>
          <p:cNvPr id="104458" name="TextBox 3"/>
          <p:cNvSpPr txBox="1">
            <a:spLocks noChangeArrowheads="1"/>
          </p:cNvSpPr>
          <p:nvPr/>
        </p:nvSpPr>
        <p:spPr bwMode="auto">
          <a:xfrm>
            <a:off x="741363" y="9267825"/>
            <a:ext cx="91551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1200">
                <a:solidFill>
                  <a:schemeClr val="bg1"/>
                </a:solidFill>
                <a:latin typeface="Calibri" charset="0"/>
                <a:ea typeface="ＭＳ Ｐゴシック" charset="-128"/>
                <a:cs typeface="ＭＳ Ｐゴシック" charset="-128"/>
                <a:sym typeface="Calibri" charset="0"/>
              </a:rPr>
              <a:t>Indian Rock Schoolhouse/ Daniel Case https://commons.wikimedia.org/wiki/User:Daniel_Case</a:t>
            </a:r>
          </a:p>
          <a:p>
            <a:pPr eaLnBrk="1" hangingPunct="1"/>
            <a:r>
              <a:rPr lang="en-US" altLang="en-US" sz="1200">
                <a:solidFill>
                  <a:schemeClr val="bg1"/>
                </a:solidFill>
                <a:latin typeface="Calibri" charset="0"/>
                <a:ea typeface="ＭＳ Ｐゴシック" charset="-128"/>
                <a:cs typeface="ＭＳ Ｐゴシック" charset="-128"/>
                <a:sym typeface="Calibri" charset="0"/>
              </a:rPr>
              <a:t>October 18, 2008/ Photo URL https://en.wikipedia.org/wiki/Indian_Rock_Schoolhouse#/media/File:Indian_Rock_Schoolhouse,_Amenia,_NY.jpg</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1" name="Rectangle 1"/>
          <p:cNvSpPr>
            <a:spLocks noGrp="1" noChangeArrowheads="1"/>
          </p:cNvSpPr>
          <p:nvPr>
            <p:ph type="body" idx="1"/>
          </p:nvPr>
        </p:nvSpPr>
        <p:spPr>
          <a:xfrm>
            <a:off x="635000" y="3657600"/>
            <a:ext cx="5562600" cy="9017000"/>
          </a:xfrm>
        </p:spPr>
        <p:txBody>
          <a:bodyPr rIns="166398"/>
          <a:lstStyle/>
          <a:p>
            <a:pPr marL="342900" eaLnBrk="1" hangingPunct="1">
              <a:buClrTx/>
              <a:buSzPct val="125000"/>
              <a:defRPr/>
            </a:pPr>
            <a:r>
              <a:rPr lang="en-US" altLang="en-US" sz="4200" dirty="0" smtClean="0"/>
              <a:t>Look over possible educational interventions.</a:t>
            </a:r>
          </a:p>
          <a:p>
            <a:pPr marL="342900" eaLnBrk="1" hangingPunct="1">
              <a:buClrTx/>
              <a:buSzPct val="125000"/>
              <a:defRPr/>
            </a:pPr>
            <a:r>
              <a:rPr lang="en-US" altLang="en-US" sz="4200" dirty="0" smtClean="0"/>
              <a:t>Decide whether the interventions would have a low, medium, or high impact on student achievement. </a:t>
            </a:r>
          </a:p>
        </p:txBody>
      </p:sp>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0" y="-433388"/>
            <a:ext cx="7124700" cy="1018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87043" name="Rectangle 3"/>
          <p:cNvSpPr>
            <a:spLocks/>
          </p:cNvSpPr>
          <p:nvPr/>
        </p:nvSpPr>
        <p:spPr bwMode="auto">
          <a:xfrm>
            <a:off x="685800" y="393700"/>
            <a:ext cx="4775200"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4800">
                <a:solidFill>
                  <a:schemeClr val="tx1"/>
                </a:solidFill>
                <a:latin typeface="Calibri" charset="0"/>
                <a:ea typeface="Calibri" charset="0"/>
                <a:cs typeface="Calibri" charset="0"/>
                <a:sym typeface="Calibri" charset="0"/>
              </a:rPr>
              <a:t>What factors most positively impact student achievement?</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7488"/>
            <a:ext cx="7124700" cy="1018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
        <p:nvSpPr>
          <p:cNvPr id="89090" name="Rectangle 2"/>
          <p:cNvSpPr>
            <a:spLocks/>
          </p:cNvSpPr>
          <p:nvPr/>
        </p:nvSpPr>
        <p:spPr bwMode="auto">
          <a:xfrm>
            <a:off x="7620000" y="266700"/>
            <a:ext cx="4737100" cy="754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4400">
                <a:solidFill>
                  <a:schemeClr val="tx1"/>
                </a:solidFill>
                <a:latin typeface="Calibri" charset="0"/>
                <a:ea typeface="Calibri" charset="0"/>
                <a:cs typeface="Calibri" charset="0"/>
                <a:sym typeface="Calibri" charset="0"/>
              </a:rPr>
              <a:t>What high impact practices are regularly part of your classroom practice?</a:t>
            </a:r>
          </a:p>
          <a:p>
            <a:pPr eaLnBrk="1" hangingPunct="1"/>
            <a:endParaRPr lang="en-US" altLang="en-US" sz="4400">
              <a:solidFill>
                <a:schemeClr val="tx1"/>
              </a:solidFill>
              <a:latin typeface="Calibri" charset="0"/>
              <a:ea typeface="Calibri" charset="0"/>
              <a:cs typeface="Calibri" charset="0"/>
              <a:sym typeface="Calibri" charset="0"/>
            </a:endParaRPr>
          </a:p>
          <a:p>
            <a:pPr eaLnBrk="1" hangingPunct="1"/>
            <a:r>
              <a:rPr lang="en-US" altLang="en-US" sz="4400">
                <a:solidFill>
                  <a:schemeClr val="tx1"/>
                </a:solidFill>
                <a:latin typeface="Calibri" charset="0"/>
                <a:ea typeface="Calibri" charset="0"/>
                <a:cs typeface="Calibri" charset="0"/>
                <a:sym typeface="Calibri" charset="0"/>
              </a:rPr>
              <a:t>What high impact practices are you currently engaged in at your school?</a:t>
            </a:r>
          </a:p>
          <a:p>
            <a:pPr eaLnBrk="1" hangingPunct="1"/>
            <a:endParaRPr lang="en-US" altLang="en-US" sz="4400">
              <a:solidFill>
                <a:schemeClr val="tx1"/>
              </a:solidFill>
              <a:latin typeface="Calibri" charset="0"/>
              <a:ea typeface="Calibri" charset="0"/>
              <a:cs typeface="Calibri" charset="0"/>
              <a:sym typeface="Calibri"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6513" y="-217488"/>
            <a:ext cx="13004801" cy="9753601"/>
          </a:xfr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Grp="1" noChangeArrowheads="1"/>
          </p:cNvSpPr>
          <p:nvPr>
            <p:ph type="title"/>
          </p:nvPr>
        </p:nvSpPr>
        <p:spPr>
          <a:xfrm>
            <a:off x="8115300" y="1625600"/>
            <a:ext cx="4419600" cy="1955800"/>
          </a:xfrm>
        </p:spPr>
        <p:txBody>
          <a:bodyPr lIns="72249" tIns="72249" rIns="166399" bIns="72249" anchor="t"/>
          <a:lstStyle/>
          <a:p>
            <a:pPr marL="57144" eaLnBrk="1" hangingPunct="1">
              <a:defRPr/>
            </a:pPr>
            <a:r>
              <a:rPr lang="en-US" altLang="en-US" sz="5689" dirty="0">
                <a:ea typeface="Calibri" charset="0"/>
                <a:cs typeface="Calibri" charset="0"/>
                <a:sym typeface="Calibri Bold" charset="0"/>
              </a:rPr>
              <a:t>Mastering the dance</a:t>
            </a:r>
            <a:r>
              <a:rPr lang="en-US" altLang="en-US" sz="5689" dirty="0">
                <a:ea typeface="Calibri" charset="0"/>
                <a:cs typeface="Calibri" charset="0"/>
              </a:rPr>
              <a:t> </a:t>
            </a:r>
          </a:p>
        </p:txBody>
      </p:sp>
      <p:sp>
        <p:nvSpPr>
          <p:cNvPr id="104450" name="Rectangle 2"/>
          <p:cNvSpPr>
            <a:spLocks noGrp="1" noChangeArrowheads="1"/>
          </p:cNvSpPr>
          <p:nvPr>
            <p:ph type="body" idx="1"/>
          </p:nvPr>
        </p:nvSpPr>
        <p:spPr>
          <a:xfrm>
            <a:off x="541338" y="5527675"/>
            <a:ext cx="12030075" cy="3359150"/>
          </a:xfrm>
        </p:spPr>
        <p:txBody>
          <a:bodyPr lIns="72249" tIns="72249" rIns="166399" bIns="72249"/>
          <a:lstStyle/>
          <a:p>
            <a:pPr marL="542925" indent="-485775" eaLnBrk="1" hangingPunct="1">
              <a:buFont typeface="Arial" charset="0"/>
              <a:buNone/>
            </a:pPr>
            <a:r>
              <a:rPr lang="en-US" altLang="en-US" sz="3900">
                <a:ea typeface="Calibri" charset="0"/>
                <a:cs typeface="Calibri" charset="0"/>
              </a:rPr>
              <a:t>   </a:t>
            </a:r>
            <a:r>
              <a:rPr lang="ja-JP" altLang="en-US" sz="3900">
                <a:ea typeface="Calibri" charset="0"/>
                <a:cs typeface="Calibri" charset="0"/>
              </a:rPr>
              <a:t>“</a:t>
            </a:r>
            <a:r>
              <a:rPr lang="en-US" altLang="ja-JP" sz="3900">
                <a:ea typeface="Calibri" charset="0"/>
                <a:cs typeface="Calibri" charset="0"/>
              </a:rPr>
              <a:t>Mastering this </a:t>
            </a:r>
            <a:r>
              <a:rPr lang="ja-JP" altLang="en-US" sz="3900">
                <a:ea typeface="Calibri" charset="0"/>
                <a:cs typeface="Calibri" charset="0"/>
              </a:rPr>
              <a:t>“</a:t>
            </a:r>
            <a:r>
              <a:rPr lang="en-US" altLang="ja-JP" sz="3900">
                <a:ea typeface="Calibri" charset="0"/>
                <a:cs typeface="Calibri" charset="0"/>
              </a:rPr>
              <a:t>dance</a:t>
            </a:r>
            <a:r>
              <a:rPr lang="ja-JP" altLang="en-US" sz="3900">
                <a:ea typeface="Calibri" charset="0"/>
                <a:cs typeface="Calibri" charset="0"/>
              </a:rPr>
              <a:t>”</a:t>
            </a:r>
            <a:r>
              <a:rPr lang="en-US" altLang="ja-JP" sz="3900">
                <a:ea typeface="Calibri" charset="0"/>
                <a:cs typeface="Calibri" charset="0"/>
              </a:rPr>
              <a:t> did not happen overnight…it required creating a classroom culture that was </a:t>
            </a:r>
            <a:r>
              <a:rPr lang="ja-JP" altLang="en-US" sz="3900">
                <a:ea typeface="Calibri" charset="0"/>
                <a:cs typeface="Calibri" charset="0"/>
              </a:rPr>
              <a:t>“</a:t>
            </a:r>
            <a:r>
              <a:rPr lang="en-US" altLang="ja-JP" sz="3900">
                <a:ea typeface="Calibri" charset="0"/>
                <a:cs typeface="Calibri" charset="0"/>
              </a:rPr>
              <a:t>safe</a:t>
            </a:r>
            <a:r>
              <a:rPr lang="ja-JP" altLang="en-US" sz="3900">
                <a:ea typeface="Calibri" charset="0"/>
                <a:cs typeface="Calibri" charset="0"/>
              </a:rPr>
              <a:t>”</a:t>
            </a:r>
            <a:r>
              <a:rPr lang="en-US" altLang="ja-JP" sz="3900">
                <a:ea typeface="Calibri" charset="0"/>
                <a:cs typeface="Calibri" charset="0"/>
              </a:rPr>
              <a:t> enough for my students to feel comfortable expressing and respectfully critiquing ideas…</a:t>
            </a:r>
            <a:r>
              <a:rPr lang="ja-JP" altLang="en-US" sz="3900">
                <a:ea typeface="Calibri" charset="0"/>
                <a:cs typeface="Calibri" charset="0"/>
              </a:rPr>
              <a:t>”</a:t>
            </a:r>
            <a:endParaRPr lang="en-US" altLang="ja-JP" sz="3900">
              <a:ea typeface="Calibri" charset="0"/>
              <a:cs typeface="Calibri" charset="0"/>
            </a:endParaRPr>
          </a:p>
          <a:p>
            <a:pPr marL="542925" indent="-485775" algn="r" eaLnBrk="1" hangingPunct="1">
              <a:buFont typeface="Arial" charset="0"/>
              <a:buNone/>
            </a:pPr>
            <a:r>
              <a:rPr lang="en-US" altLang="en-US" sz="2800">
                <a:ea typeface="Calibri" charset="0"/>
                <a:cs typeface="Calibri" charset="0"/>
              </a:rPr>
              <a:t>Jim Minstrell</a:t>
            </a:r>
          </a:p>
        </p:txBody>
      </p:sp>
      <p:pic>
        <p:nvPicPr>
          <p:cNvPr id="12083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4175" y="165100"/>
            <a:ext cx="7731125"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517650" y="8883650"/>
            <a:ext cx="9286875" cy="617538"/>
          </a:xfrm>
          <a:prstGeom prst="rect">
            <a:avLst/>
          </a:prstGeom>
          <a:noFill/>
        </p:spPr>
        <p:txBody>
          <a:bodyPr wrap="none">
            <a:spAutoFit/>
          </a:bodyPr>
          <a:lstStyle/>
          <a:p>
            <a:pPr marL="774406" indent="-693128" eaLnBrk="1" hangingPunct="1">
              <a:defRPr/>
            </a:pPr>
            <a:r>
              <a:rPr lang="en-US" altLang="en-US" sz="1707" dirty="0">
                <a:latin typeface="Calibri" charset="0"/>
                <a:ea typeface="ＭＳ Ｐゴシック" charset="-128"/>
                <a:sym typeface="Calibri" charset="0"/>
              </a:rPr>
              <a:t>Mambo/ Joe Mabel https://</a:t>
            </a:r>
            <a:r>
              <a:rPr lang="en-US" altLang="en-US" sz="1707" dirty="0" err="1">
                <a:latin typeface="Calibri" charset="0"/>
                <a:ea typeface="ＭＳ Ｐゴシック" charset="-128"/>
                <a:sym typeface="Calibri" charset="0"/>
              </a:rPr>
              <a:t>commons.wikimedia.org</a:t>
            </a:r>
            <a:r>
              <a:rPr lang="en-US" altLang="en-US" sz="1707" dirty="0">
                <a:latin typeface="Calibri" charset="0"/>
                <a:ea typeface="ＭＳ Ｐゴシック" charset="-128"/>
                <a:sym typeface="Calibri" charset="0"/>
              </a:rPr>
              <a:t>/wiki/</a:t>
            </a:r>
            <a:r>
              <a:rPr lang="en-US" altLang="en-US" sz="1707" dirty="0" err="1">
                <a:latin typeface="Calibri" charset="0"/>
                <a:ea typeface="ＭＳ Ｐゴシック" charset="-128"/>
                <a:sym typeface="Calibri" charset="0"/>
              </a:rPr>
              <a:t>User:Jmabel</a:t>
            </a:r>
            <a:r>
              <a:rPr lang="en-US" altLang="en-US" sz="1707" dirty="0">
                <a:latin typeface="Calibri" charset="0"/>
                <a:ea typeface="ＭＳ Ｐゴシック" charset="-128"/>
                <a:sym typeface="Calibri" charset="0"/>
              </a:rPr>
              <a:t>/ March 6, 2007</a:t>
            </a:r>
          </a:p>
          <a:p>
            <a:pPr marL="774406" indent="-693128" eaLnBrk="1" hangingPunct="1">
              <a:defRPr/>
            </a:pPr>
            <a:r>
              <a:rPr lang="en-US" altLang="en-US" sz="1707" dirty="0">
                <a:latin typeface="Calibri" charset="0"/>
                <a:ea typeface="ＭＳ Ｐゴシック" charset="-128"/>
                <a:sym typeface="Calibri" charset="0"/>
              </a:rPr>
              <a:t>Photo URL https://</a:t>
            </a:r>
            <a:r>
              <a:rPr lang="en-US" altLang="en-US" sz="1707" dirty="0" err="1">
                <a:latin typeface="Calibri" charset="0"/>
                <a:ea typeface="ＭＳ Ｐゴシック" charset="-128"/>
                <a:sym typeface="Calibri" charset="0"/>
              </a:rPr>
              <a:t>upload.wikimedia.org</a:t>
            </a:r>
            <a:r>
              <a:rPr lang="en-US" altLang="en-US" sz="1707" dirty="0">
                <a:latin typeface="Calibri" charset="0"/>
                <a:ea typeface="ＭＳ Ｐゴシック" charset="-128"/>
                <a:sym typeface="Calibri" charset="0"/>
              </a:rPr>
              <a:t>/</a:t>
            </a:r>
            <a:r>
              <a:rPr lang="en-US" altLang="en-US" sz="1707" dirty="0" err="1">
                <a:latin typeface="Calibri" charset="0"/>
                <a:ea typeface="ＭＳ Ｐゴシック" charset="-128"/>
                <a:sym typeface="Calibri" charset="0"/>
              </a:rPr>
              <a:t>wikipedia</a:t>
            </a:r>
            <a:r>
              <a:rPr lang="en-US" altLang="en-US" sz="1707" dirty="0">
                <a:latin typeface="Calibri" charset="0"/>
                <a:ea typeface="ＭＳ Ｐゴシック" charset="-128"/>
                <a:sym typeface="Calibri" charset="0"/>
              </a:rPr>
              <a:t>/commons/f/f9/Seattle_B%27way_Mambo_01.jpg</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6513" y="-217488"/>
            <a:ext cx="13004801" cy="9753601"/>
          </a:xfrm>
        </p:spPr>
      </p:pic>
      <p:sp>
        <p:nvSpPr>
          <p:cNvPr id="3" name="Rectangle 60"/>
          <p:cNvSpPr>
            <a:spLocks/>
          </p:cNvSpPr>
          <p:nvPr/>
        </p:nvSpPr>
        <p:spPr bwMode="auto">
          <a:xfrm>
            <a:off x="1306513" y="2146300"/>
            <a:ext cx="10134600" cy="5308600"/>
          </a:xfrm>
          <a:prstGeom prst="rect">
            <a:avLst/>
          </a:prstGeom>
          <a:solidFill>
            <a:srgbClr val="FFFFFF"/>
          </a:solidFill>
          <a:ln w="25400">
            <a:solidFill>
              <a:schemeClr val="tx1"/>
            </a:solidFill>
            <a:miter lim="800000"/>
            <a:headEnd/>
            <a:tailEnd/>
          </a:ln>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4200">
                <a:solidFill>
                  <a:schemeClr val="tx1"/>
                </a:solidFill>
                <a:latin typeface="Calibri" charset="0"/>
                <a:ea typeface="Calibri" charset="0"/>
                <a:cs typeface="Calibri" charset="0"/>
                <a:sym typeface="Calibri" charset="0"/>
              </a:rPr>
              <a:t>Look at the TPEP framework your district is using:</a:t>
            </a:r>
          </a:p>
          <a:p>
            <a:pPr eaLnBrk="1" hangingPunct="1"/>
            <a:r>
              <a:rPr lang="en-US" altLang="en-US" sz="4200">
                <a:solidFill>
                  <a:schemeClr val="tx1"/>
                </a:solidFill>
                <a:latin typeface="Calibri" charset="0"/>
                <a:ea typeface="Calibri" charset="0"/>
                <a:cs typeface="Calibri" charset="0"/>
                <a:sym typeface="Calibri" charset="0"/>
              </a:rPr>
              <a:t>Teachers consider what area you would like to focus on given the strengths and weaknesses of your current instructional practice.</a:t>
            </a:r>
          </a:p>
          <a:p>
            <a:pPr eaLnBrk="1" hangingPunct="1"/>
            <a:r>
              <a:rPr lang="en-US" altLang="en-US" sz="4200">
                <a:solidFill>
                  <a:schemeClr val="tx1"/>
                </a:solidFill>
                <a:latin typeface="Calibri" charset="0"/>
                <a:ea typeface="Calibri" charset="0"/>
                <a:cs typeface="Calibri" charset="0"/>
                <a:sym typeface="Calibri" charset="0"/>
              </a:rPr>
              <a:t>Principals consider what area of focus would best fit with other building initiatives.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ChangeArrowheads="1"/>
          </p:cNvSpPr>
          <p:nvPr>
            <p:ph type="title"/>
          </p:nvPr>
        </p:nvSpPr>
        <p:spPr/>
        <p:txBody>
          <a:bodyPr/>
          <a:lstStyle/>
          <a:p>
            <a:pPr eaLnBrk="1" hangingPunct="1"/>
            <a:endParaRPr lang="en-US" altLang="en-US"/>
          </a:p>
        </p:txBody>
      </p:sp>
      <p:pic>
        <p:nvPicPr>
          <p:cNvPr id="921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295275"/>
            <a:ext cx="13830300" cy="928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92163" name="Rectangle 3"/>
          <p:cNvSpPr>
            <a:spLocks/>
          </p:cNvSpPr>
          <p:nvPr/>
        </p:nvSpPr>
        <p:spPr bwMode="auto">
          <a:xfrm>
            <a:off x="1588" y="1079500"/>
            <a:ext cx="808990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4200">
                <a:solidFill>
                  <a:schemeClr val="tx1"/>
                </a:solidFill>
                <a:latin typeface="Calibri" charset="0"/>
                <a:ea typeface="Calibri" charset="0"/>
                <a:cs typeface="Calibri" charset="0"/>
                <a:sym typeface="Calibri" charset="0"/>
              </a:rPr>
              <a:t>As you read this article, note specific recommendations for the classroom and the building that would be appropriate for your PLC and/ or school to consider implementing.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ChangeArrowheads="1"/>
          </p:cNvSpPr>
          <p:nvPr>
            <p:ph type="body" idx="1"/>
          </p:nvPr>
        </p:nvSpPr>
        <p:spPr>
          <a:xfrm>
            <a:off x="647700" y="1257300"/>
            <a:ext cx="11709400" cy="8255000"/>
          </a:xfrm>
        </p:spPr>
        <p:txBody>
          <a:bodyPr rIns="457200"/>
          <a:lstStyle/>
          <a:p>
            <a:pPr marL="0" indent="0" eaLnBrk="1" hangingPunct="1">
              <a:buFont typeface="Arial" charset="0"/>
              <a:buNone/>
            </a:pPr>
            <a:r>
              <a:rPr lang="en-US" altLang="en-US" sz="4800">
                <a:ea typeface="Calibri" charset="0"/>
                <a:cs typeface="Calibri" charset="0"/>
              </a:rPr>
              <a:t>Study skills and learning skills are inert until they’re powered by an active ingredient.  Students may know how to study, but won’t want to if they believe their efforts are futile.  If you target that belief, you can see more benefit than you have any reason to hope for.</a:t>
            </a:r>
            <a:endParaRPr lang="en-US" altLang="en-US" sz="4800"/>
          </a:p>
          <a:p>
            <a:pPr marL="0" indent="0" algn="r" eaLnBrk="1" hangingPunct="1">
              <a:buFont typeface="Arial" charset="0"/>
              <a:buNone/>
            </a:pPr>
            <a:r>
              <a:rPr lang="en-US" altLang="en-US" sz="4800">
                <a:ea typeface="Calibri" charset="0"/>
                <a:cs typeface="Calibri" charset="0"/>
              </a:rPr>
              <a:t>Carol Dweck</a:t>
            </a:r>
            <a:endParaRPr lang="en-US" altLang="en-US" sz="4800"/>
          </a:p>
          <a:p>
            <a:pPr marL="0" indent="0" eaLnBrk="1" hangingPunct="1">
              <a:buFont typeface="Arial" charset="0"/>
              <a:buNone/>
            </a:pPr>
            <a:endParaRPr lang="en-US" altLang="en-US" sz="480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5200" y="0"/>
            <a:ext cx="1417955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8" name="Rectangle 3"/>
          <p:cNvSpPr>
            <a:spLocks/>
          </p:cNvSpPr>
          <p:nvPr/>
        </p:nvSpPr>
        <p:spPr bwMode="auto">
          <a:xfrm>
            <a:off x="1865313" y="457200"/>
            <a:ext cx="10198100" cy="1625600"/>
          </a:xfrm>
          <a:prstGeom prst="rect">
            <a:avLst/>
          </a:prstGeom>
          <a:solidFill>
            <a:srgbClr val="FFFFFF"/>
          </a:solidFill>
          <a:ln w="25400">
            <a:solidFill>
              <a:schemeClr val="tx1"/>
            </a:solidFill>
            <a:miter lim="800000"/>
            <a:headEnd/>
            <a:tailEnd/>
          </a:ln>
        </p:spPr>
        <p:txBody>
          <a:bodyPr lIns="0" tIns="0" rIns="0" bIns="0" anchor="ct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4400">
                <a:solidFill>
                  <a:schemeClr val="tx1"/>
                </a:solidFill>
                <a:latin typeface="Calibri" charset="0"/>
                <a:ea typeface="Calibri" charset="0"/>
                <a:cs typeface="Calibri" charset="0"/>
                <a:sym typeface="Calibri" charset="0"/>
              </a:rPr>
              <a:t>How can you ensure your classroom is a safe place to make mistakes?</a:t>
            </a:r>
          </a:p>
        </p:txBody>
      </p:sp>
      <p:sp>
        <p:nvSpPr>
          <p:cNvPr id="96259" name="Rectangle 4"/>
          <p:cNvSpPr>
            <a:spLocks/>
          </p:cNvSpPr>
          <p:nvPr/>
        </p:nvSpPr>
        <p:spPr bwMode="auto">
          <a:xfrm>
            <a:off x="3835400" y="7010400"/>
            <a:ext cx="8826500" cy="1625600"/>
          </a:xfrm>
          <a:prstGeom prst="rect">
            <a:avLst/>
          </a:prstGeom>
          <a:solidFill>
            <a:srgbClr val="FFFFFF"/>
          </a:solidFill>
          <a:ln w="254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4400">
                <a:solidFill>
                  <a:schemeClr val="tx1"/>
                </a:solidFill>
                <a:latin typeface="Calibri" charset="0"/>
                <a:ea typeface="Calibri" charset="0"/>
                <a:cs typeface="Calibri" charset="0"/>
                <a:sym typeface="Calibri" charset="0"/>
              </a:rPr>
              <a:t>How can you help make it safe to make mistakes in your school?</a:t>
            </a:r>
          </a:p>
        </p:txBody>
      </p:sp>
      <p:sp>
        <p:nvSpPr>
          <p:cNvPr id="4" name="TextBox 3"/>
          <p:cNvSpPr txBox="1"/>
          <p:nvPr/>
        </p:nvSpPr>
        <p:spPr>
          <a:xfrm>
            <a:off x="635000" y="8991600"/>
            <a:ext cx="5845175" cy="461963"/>
          </a:xfrm>
          <a:prstGeom prst="rect">
            <a:avLst/>
          </a:prstGeom>
          <a:noFill/>
        </p:spPr>
        <p:txBody>
          <a:bodyPr wrap="none">
            <a:spAutoFit/>
          </a:bodyPr>
          <a:lstStyle/>
          <a:p>
            <a:pPr eaLnBrk="1" hangingPunct="1">
              <a:defRPr/>
            </a:pPr>
            <a:r>
              <a:rPr lang="en-US" altLang="en-US" sz="1200" dirty="0">
                <a:solidFill>
                  <a:schemeClr val="bg1"/>
                </a:solidFill>
                <a:latin typeface="+mn-lt"/>
                <a:ea typeface="Helvetica" charset="0"/>
                <a:cs typeface="Helvetica" charset="0"/>
                <a:sym typeface="Helvetica" charset="0"/>
              </a:rPr>
              <a:t>Fail, fail again better/</a:t>
            </a:r>
            <a:r>
              <a:rPr lang="en-US" altLang="en-US" sz="1200" dirty="0" err="1">
                <a:solidFill>
                  <a:schemeClr val="bg1"/>
                </a:solidFill>
                <a:latin typeface="+mn-lt"/>
                <a:ea typeface="Helvetica" charset="0"/>
                <a:cs typeface="Helvetica" charset="0"/>
                <a:sym typeface="Helvetica" charset="0"/>
              </a:rPr>
              <a:t>Deshi</a:t>
            </a:r>
            <a:r>
              <a:rPr lang="en-US" altLang="en-US" sz="1200" dirty="0">
                <a:solidFill>
                  <a:schemeClr val="bg1"/>
                </a:solidFill>
                <a:latin typeface="+mn-lt"/>
                <a:ea typeface="Helvetica" charset="0"/>
                <a:cs typeface="Helvetica" charset="0"/>
                <a:sym typeface="Helvetica" charset="0"/>
              </a:rPr>
              <a:t> Yin https://</a:t>
            </a:r>
            <a:r>
              <a:rPr lang="en-US" altLang="en-US" sz="1200" dirty="0" err="1">
                <a:solidFill>
                  <a:schemeClr val="bg1"/>
                </a:solidFill>
                <a:latin typeface="+mn-lt"/>
                <a:ea typeface="Helvetica" charset="0"/>
                <a:cs typeface="Helvetica" charset="0"/>
                <a:sym typeface="Helvetica" charset="0"/>
              </a:rPr>
              <a:t>www.flickr.com</a:t>
            </a:r>
            <a:r>
              <a:rPr lang="en-US" altLang="en-US" sz="1200" dirty="0">
                <a:solidFill>
                  <a:schemeClr val="bg1"/>
                </a:solidFill>
                <a:latin typeface="+mn-lt"/>
                <a:ea typeface="Helvetica" charset="0"/>
                <a:cs typeface="Helvetica" charset="0"/>
                <a:sym typeface="Helvetica" charset="0"/>
              </a:rPr>
              <a:t>/photos/</a:t>
            </a:r>
            <a:r>
              <a:rPr lang="en-US" altLang="en-US" sz="1200" dirty="0" err="1">
                <a:solidFill>
                  <a:schemeClr val="bg1"/>
                </a:solidFill>
                <a:latin typeface="+mn-lt"/>
                <a:ea typeface="Helvetica" charset="0"/>
                <a:cs typeface="Helvetica" charset="0"/>
                <a:sym typeface="Helvetica" charset="0"/>
              </a:rPr>
              <a:t>deshi_yin</a:t>
            </a:r>
            <a:r>
              <a:rPr lang="en-US" altLang="en-US" sz="1200" dirty="0">
                <a:solidFill>
                  <a:schemeClr val="bg1"/>
                </a:solidFill>
                <a:latin typeface="+mn-lt"/>
                <a:ea typeface="Helvetica" charset="0"/>
                <a:cs typeface="Helvetica" charset="0"/>
                <a:sym typeface="Helvetica" charset="0"/>
              </a:rPr>
              <a:t>/October 24, 2011</a:t>
            </a:r>
          </a:p>
          <a:p>
            <a:pPr eaLnBrk="1" hangingPunct="1">
              <a:defRPr/>
            </a:pPr>
            <a:r>
              <a:rPr lang="en-US" altLang="en-US" sz="1200" dirty="0">
                <a:solidFill>
                  <a:schemeClr val="bg1"/>
                </a:solidFill>
                <a:latin typeface="+mn-lt"/>
                <a:ea typeface="Helvetica" charset="0"/>
                <a:cs typeface="Helvetica" charset="0"/>
                <a:sym typeface="Helvetica" charset="0"/>
              </a:rPr>
              <a:t>Photo URL https://</a:t>
            </a:r>
            <a:r>
              <a:rPr lang="en-US" altLang="en-US" sz="1200" dirty="0" err="1">
                <a:solidFill>
                  <a:schemeClr val="bg1"/>
                </a:solidFill>
                <a:latin typeface="+mn-lt"/>
                <a:ea typeface="Helvetica" charset="0"/>
                <a:cs typeface="Helvetica" charset="0"/>
                <a:sym typeface="Helvetica" charset="0"/>
              </a:rPr>
              <a:t>www.flickr.com</a:t>
            </a:r>
            <a:r>
              <a:rPr lang="en-US" altLang="en-US" sz="1200" dirty="0">
                <a:solidFill>
                  <a:schemeClr val="bg1"/>
                </a:solidFill>
                <a:latin typeface="+mn-lt"/>
                <a:ea typeface="Helvetica" charset="0"/>
                <a:cs typeface="Helvetica" charset="0"/>
                <a:sym typeface="Helvetica" charset="0"/>
              </a:rPr>
              <a:t>/photos/</a:t>
            </a:r>
            <a:r>
              <a:rPr lang="en-US" altLang="en-US" sz="1200" dirty="0" err="1">
                <a:solidFill>
                  <a:schemeClr val="bg1"/>
                </a:solidFill>
                <a:latin typeface="+mn-lt"/>
                <a:ea typeface="Helvetica" charset="0"/>
                <a:cs typeface="Helvetica" charset="0"/>
                <a:sym typeface="Helvetica" charset="0"/>
              </a:rPr>
              <a:t>deshi_yin</a:t>
            </a:r>
            <a:r>
              <a:rPr lang="en-US" altLang="en-US" sz="1200" dirty="0">
                <a:solidFill>
                  <a:schemeClr val="bg1"/>
                </a:solidFill>
                <a:latin typeface="+mn-lt"/>
                <a:ea typeface="Helvetica" charset="0"/>
                <a:cs typeface="Helvetica" charset="0"/>
                <a:sym typeface="Helvetica" charset="0"/>
              </a:rPr>
              <a:t>/6275762962</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p:cNvSpPr>
          <p:nvPr/>
        </p:nvSpPr>
        <p:spPr bwMode="auto">
          <a:xfrm>
            <a:off x="482600" y="5892800"/>
            <a:ext cx="12039600" cy="3098800"/>
          </a:xfrm>
          <a:prstGeom prst="rect">
            <a:avLst/>
          </a:prstGeom>
          <a:solidFill>
            <a:srgbClr val="FFFFFF"/>
          </a:solidFill>
          <a:ln w="25400">
            <a:solidFill>
              <a:schemeClr val="tx1"/>
            </a:solidFill>
            <a:miter lim="800000"/>
            <a:headEnd/>
            <a:tailEnd/>
          </a:ln>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4800">
                <a:solidFill>
                  <a:schemeClr val="tx1"/>
                </a:solidFill>
                <a:latin typeface="Calibri Bold" charset="0"/>
                <a:ea typeface="Calibri Bold" charset="0"/>
                <a:cs typeface="Calibri Bold" charset="0"/>
                <a:sym typeface="Calibri Bold" charset="0"/>
              </a:rPr>
              <a:t>What recommendations for encouraging a growth mindset would you like to focus on as you begin the school year, in your classroom, as well as your building?</a:t>
            </a:r>
          </a:p>
        </p:txBody>
      </p:sp>
      <p:pic>
        <p:nvPicPr>
          <p:cNvPr id="9830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 y="-1371600"/>
            <a:ext cx="9144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4110038" y="90488"/>
            <a:ext cx="5245100" cy="292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50800" tIns="50800" rIns="50800" bIns="50800" anchor="ctr"/>
          <a:lstStyle>
            <a:lvl1pPr algn="ctr" rtl="0" eaLnBrk="0" fontAlgn="base" hangingPunct="0">
              <a:spcBef>
                <a:spcPct val="0"/>
              </a:spcBef>
              <a:spcAft>
                <a:spcPct val="0"/>
              </a:spcAft>
              <a:defRPr sz="8400" kern="12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122"/>
                <a:cs typeface="Heiti SC Light" charset="-122"/>
                <a:sym typeface="Gill Sans" charset="0"/>
              </a:defRPr>
            </a:lvl5pPr>
            <a:lvl6pPr marL="4572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6pPr>
            <a:lvl7pPr marL="9144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7pPr>
            <a:lvl8pPr marL="13716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8pPr>
            <a:lvl9pPr marL="1828800" algn="ctr" rtl="0" fontAlgn="base">
              <a:spcBef>
                <a:spcPct val="0"/>
              </a:spcBef>
              <a:spcAft>
                <a:spcPct val="0"/>
              </a:spcAft>
              <a:defRPr sz="8400">
                <a:solidFill>
                  <a:schemeClr val="tx1"/>
                </a:solidFill>
                <a:latin typeface="Gill Sans" charset="0"/>
                <a:ea typeface="Heiti SC Light" charset="-122"/>
                <a:cs typeface="Heiti SC Light" charset="-122"/>
                <a:sym typeface="Gill Sans" charset="0"/>
              </a:defRPr>
            </a:lvl9pPr>
          </a:lstStyle>
          <a:p>
            <a:pPr eaLnBrk="1" hangingPunct="1">
              <a:defRPr/>
            </a:pPr>
            <a:r>
              <a:rPr lang="en-US" altLang="en-US" dirty="0" smtClean="0">
                <a:latin typeface="Calibri" charset="0"/>
                <a:ea typeface="Calibri" charset="0"/>
                <a:cs typeface="Calibri" charset="0"/>
              </a:rPr>
              <a:t>PLC Planning</a:t>
            </a:r>
            <a:endParaRPr lang="en-US" altLang="en-US" dirty="0">
              <a:latin typeface="Calibri" charset="0"/>
              <a:ea typeface="Calibri" charset="0"/>
              <a:cs typeface="Calibri" charset="0"/>
            </a:endParaRPr>
          </a:p>
        </p:txBody>
      </p:sp>
      <p:pic>
        <p:nvPicPr>
          <p:cNvPr id="100354"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800" y="3200400"/>
            <a:ext cx="135636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89" name="Rectangle 1"/>
          <p:cNvSpPr>
            <a:spLocks noGrp="1" noChangeArrowheads="1"/>
          </p:cNvSpPr>
          <p:nvPr>
            <p:ph type="body" idx="1"/>
          </p:nvPr>
        </p:nvSpPr>
        <p:spPr/>
        <p:txBody>
          <a:bodyPr/>
          <a:lstStyle/>
          <a:p>
            <a:pPr marL="838200" eaLnBrk="1" hangingPunct="1"/>
            <a:endParaRPr lang="en-US" altLang="en-US"/>
          </a:p>
        </p:txBody>
      </p:sp>
      <p:pic>
        <p:nvPicPr>
          <p:cNvPr id="890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22000">
            <a:off x="304800" y="3263900"/>
            <a:ext cx="8890000" cy="37465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pic>
        <p:nvPicPr>
          <p:cNvPr id="890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59162">
            <a:off x="4097338" y="4575175"/>
            <a:ext cx="8548687" cy="29083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pic>
        <p:nvPicPr>
          <p:cNvPr id="890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6351">
            <a:off x="279400" y="1892300"/>
            <a:ext cx="10553700" cy="32639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pic>
        <p:nvPicPr>
          <p:cNvPr id="8909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953499">
            <a:off x="2082800" y="1676400"/>
            <a:ext cx="10274300" cy="35052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8909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8909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8909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89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64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5" y="3429000"/>
            <a:ext cx="8147050" cy="611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498"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563938"/>
            <a:ext cx="8147050" cy="61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499"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700463"/>
            <a:ext cx="8147050" cy="611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Rectangle 2"/>
          <p:cNvSpPr>
            <a:spLocks noGrp="1" noChangeArrowheads="1"/>
          </p:cNvSpPr>
          <p:nvPr>
            <p:ph type="body" idx="1"/>
          </p:nvPr>
        </p:nvSpPr>
        <p:spPr>
          <a:xfrm>
            <a:off x="584200" y="234950"/>
            <a:ext cx="12420600" cy="6388100"/>
          </a:xfrm>
        </p:spPr>
        <p:txBody>
          <a:bodyPr lIns="0" tIns="0" rIns="0" bIns="0" anchor="t"/>
          <a:lstStyle/>
          <a:p>
            <a:pPr marL="0" eaLnBrk="1" hangingPunct="1">
              <a:lnSpc>
                <a:spcPct val="110000"/>
              </a:lnSpc>
              <a:spcBef>
                <a:spcPct val="0"/>
              </a:spcBef>
              <a:buSzPct val="125000"/>
            </a:pPr>
            <a:r>
              <a:rPr lang="en-US" altLang="en-US" sz="3600"/>
              <a:t>Deepen teachers’ math and science content and pedagogical content knowledge.</a:t>
            </a:r>
          </a:p>
          <a:p>
            <a:pPr marL="0" eaLnBrk="1" hangingPunct="1">
              <a:lnSpc>
                <a:spcPct val="110000"/>
              </a:lnSpc>
              <a:spcBef>
                <a:spcPts val="1100"/>
              </a:spcBef>
              <a:buSzPct val="125000"/>
            </a:pPr>
            <a:r>
              <a:rPr lang="en-US" altLang="en-US" sz="3600"/>
              <a:t>Deepen participants</a:t>
            </a:r>
            <a:r>
              <a:rPr lang="en-US" altLang="en-US" sz="3600">
                <a:latin typeface="Arial" charset="0"/>
              </a:rPr>
              <a:t>’ </a:t>
            </a:r>
            <a:r>
              <a:rPr lang="en-US" altLang="ja-JP" sz="3600"/>
              <a:t>understanding of a research based learning cycle as a framework to organize elements of effective instruction.</a:t>
            </a:r>
          </a:p>
          <a:p>
            <a:pPr marL="0" eaLnBrk="1" hangingPunct="1">
              <a:lnSpc>
                <a:spcPct val="110000"/>
              </a:lnSpc>
              <a:spcBef>
                <a:spcPts val="1100"/>
              </a:spcBef>
              <a:buSzPct val="125000"/>
            </a:pPr>
            <a:r>
              <a:rPr lang="en-US" altLang="en-US" sz="3600"/>
              <a:t>Deepen participants</a:t>
            </a:r>
            <a:r>
              <a:rPr lang="en-US" altLang="en-US" sz="3600">
                <a:latin typeface="Arial" charset="0"/>
              </a:rPr>
              <a:t>’ </a:t>
            </a:r>
            <a:r>
              <a:rPr lang="en-US" altLang="ja-JP" sz="3600"/>
              <a:t>understanding of the use of evidence to inform their instruction and students</a:t>
            </a:r>
            <a:r>
              <a:rPr lang="ja-JP" altLang="en-US" sz="3600">
                <a:latin typeface="Arial" charset="0"/>
              </a:rPr>
              <a:t>’</a:t>
            </a:r>
            <a:r>
              <a:rPr lang="en-US" altLang="ja-JP" sz="3600"/>
              <a:t> learning tactics.</a:t>
            </a:r>
            <a:endParaRPr lang="en-US" altLang="en-US" sz="3600"/>
          </a:p>
        </p:txBody>
      </p:sp>
      <p:sp>
        <p:nvSpPr>
          <p:cNvPr id="3" name="TextBox 2"/>
          <p:cNvSpPr txBox="1"/>
          <p:nvPr/>
        </p:nvSpPr>
        <p:spPr>
          <a:xfrm>
            <a:off x="5414963" y="5715000"/>
            <a:ext cx="7751762" cy="3416300"/>
          </a:xfrm>
          <a:prstGeom prst="rect">
            <a:avLst/>
          </a:prstGeom>
          <a:noFill/>
        </p:spPr>
        <p:txBody>
          <a:bodyPr wrap="none">
            <a:spAutoFit/>
          </a:bodyPr>
          <a:lstStyle/>
          <a:p>
            <a:pPr>
              <a:defRPr/>
            </a:pPr>
            <a:r>
              <a:rPr lang="en-US" sz="7199" dirty="0">
                <a:latin typeface="+mn-lt"/>
              </a:rPr>
              <a:t>SEISMIC 2013</a:t>
            </a:r>
          </a:p>
          <a:p>
            <a:pPr>
              <a:defRPr/>
            </a:pPr>
            <a:r>
              <a:rPr lang="en-US" sz="7199" dirty="0">
                <a:latin typeface="+mn-lt"/>
              </a:rPr>
              <a:t>SUMMER ACADEMY</a:t>
            </a:r>
          </a:p>
          <a:p>
            <a:pPr>
              <a:defRPr/>
            </a:pPr>
            <a:r>
              <a:rPr lang="en-US" sz="7199" dirty="0">
                <a:latin typeface="+mn-lt"/>
              </a:rPr>
              <a:t>GOALS</a:t>
            </a:r>
          </a:p>
        </p:txBody>
      </p:sp>
      <p:sp>
        <p:nvSpPr>
          <p:cNvPr id="106502" name="TextBox 3"/>
          <p:cNvSpPr txBox="1">
            <a:spLocks noChangeArrowheads="1"/>
          </p:cNvSpPr>
          <p:nvPr/>
        </p:nvSpPr>
        <p:spPr bwMode="auto">
          <a:xfrm>
            <a:off x="5664200" y="9266238"/>
            <a:ext cx="68135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r>
              <a:rPr lang="en-US" altLang="en-US" sz="1200">
                <a:latin typeface="Calibri" charset="0"/>
                <a:ea typeface="ＭＳ Ｐゴシック" charset="-128"/>
                <a:cs typeface="ＭＳ Ｐゴシック" charset="-128"/>
                <a:sym typeface="Calibri" charset="0"/>
              </a:rPr>
              <a:t>Goals/devtome.com/Photo URL http://www.oicgroup.net/files/Achieve%20Your%20Website%20Goals.jpg</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71500"/>
            <a:ext cx="7035800" cy="1034256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4514" name="Rectangle 2"/>
          <p:cNvSpPr>
            <a:spLocks/>
          </p:cNvSpPr>
          <p:nvPr/>
        </p:nvSpPr>
        <p:spPr bwMode="auto">
          <a:xfrm>
            <a:off x="6861175" y="203200"/>
            <a:ext cx="5943600" cy="16129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3200">
                <a:solidFill>
                  <a:schemeClr val="tx1"/>
                </a:solidFill>
                <a:latin typeface="Calibri" charset="0"/>
                <a:ea typeface="Calibri" charset="0"/>
                <a:cs typeface="Calibri" charset="0"/>
                <a:sym typeface="Calibri" charset="0"/>
              </a:rPr>
              <a:t>Students come to classrooms with preconceptions about how the world works. </a:t>
            </a:r>
          </a:p>
        </p:txBody>
      </p:sp>
      <p:sp>
        <p:nvSpPr>
          <p:cNvPr id="64515" name="Rectangle 3"/>
          <p:cNvSpPr>
            <a:spLocks/>
          </p:cNvSpPr>
          <p:nvPr/>
        </p:nvSpPr>
        <p:spPr bwMode="auto">
          <a:xfrm>
            <a:off x="6853238" y="2044700"/>
            <a:ext cx="5943600" cy="45847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3200">
                <a:solidFill>
                  <a:schemeClr val="tx1"/>
                </a:solidFill>
                <a:latin typeface="Calibri" charset="0"/>
                <a:ea typeface="Calibri" charset="0"/>
                <a:cs typeface="Calibri" charset="0"/>
                <a:sym typeface="Calibri" charset="0"/>
              </a:rPr>
              <a:t>To develop competence in an area of inquiry, students must:</a:t>
            </a:r>
          </a:p>
          <a:p>
            <a:pPr eaLnBrk="1" hangingPunct="1">
              <a:buSzPct val="125000"/>
              <a:buFont typeface="Calibri" charset="0"/>
              <a:buChar char="•"/>
            </a:pPr>
            <a:r>
              <a:rPr lang="en-US" altLang="en-US" sz="3200">
                <a:solidFill>
                  <a:schemeClr val="tx1"/>
                </a:solidFill>
                <a:latin typeface="Calibri" charset="0"/>
                <a:ea typeface="Calibri" charset="0"/>
                <a:cs typeface="Calibri" charset="0"/>
                <a:sym typeface="Calibri" charset="0"/>
              </a:rPr>
              <a:t>have a deep foundation of factual knowledge; </a:t>
            </a:r>
          </a:p>
          <a:p>
            <a:pPr eaLnBrk="1" hangingPunct="1">
              <a:buSzPct val="125000"/>
              <a:buFont typeface="Calibri" charset="0"/>
              <a:buChar char="•"/>
            </a:pPr>
            <a:r>
              <a:rPr lang="en-US" altLang="en-US" sz="3200">
                <a:solidFill>
                  <a:schemeClr val="tx1"/>
                </a:solidFill>
                <a:latin typeface="Calibri" charset="0"/>
                <a:ea typeface="Calibri" charset="0"/>
                <a:cs typeface="Calibri" charset="0"/>
                <a:sym typeface="Calibri" charset="0"/>
              </a:rPr>
              <a:t>understand facts and ideas in the context of a conceptual framework; </a:t>
            </a:r>
          </a:p>
          <a:p>
            <a:pPr eaLnBrk="1" hangingPunct="1">
              <a:buSzPct val="125000"/>
              <a:buFont typeface="Calibri" charset="0"/>
              <a:buChar char="•"/>
            </a:pPr>
            <a:r>
              <a:rPr lang="en-US" altLang="en-US" sz="3200">
                <a:solidFill>
                  <a:schemeClr val="tx1"/>
                </a:solidFill>
                <a:latin typeface="Calibri" charset="0"/>
                <a:ea typeface="Calibri" charset="0"/>
                <a:cs typeface="Calibri" charset="0"/>
                <a:sym typeface="Calibri" charset="0"/>
              </a:rPr>
              <a:t>organize knowledge in ways that facilitate retrieval and application.</a:t>
            </a:r>
          </a:p>
        </p:txBody>
      </p:sp>
      <p:sp>
        <p:nvSpPr>
          <p:cNvPr id="64516" name="Rectangle 4"/>
          <p:cNvSpPr>
            <a:spLocks/>
          </p:cNvSpPr>
          <p:nvPr/>
        </p:nvSpPr>
        <p:spPr bwMode="auto">
          <a:xfrm>
            <a:off x="6892925" y="6858000"/>
            <a:ext cx="5854700" cy="26035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3200">
                <a:solidFill>
                  <a:schemeClr val="tx1"/>
                </a:solidFill>
                <a:latin typeface="Calibri" charset="0"/>
                <a:ea typeface="Calibri" charset="0"/>
                <a:cs typeface="Calibri" charset="0"/>
                <a:sym typeface="Calibri" charset="0"/>
              </a:rPr>
              <a:t>A “metacognitive” approach to instruction can help students learn to take control of their own learning goals and monitor their progress in achieving them.</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2738"/>
            <a:ext cx="7035800" cy="1015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66562" name="Rectangle 2"/>
          <p:cNvSpPr>
            <a:spLocks/>
          </p:cNvSpPr>
          <p:nvPr/>
        </p:nvSpPr>
        <p:spPr bwMode="auto">
          <a:xfrm>
            <a:off x="7164388" y="177800"/>
            <a:ext cx="5842000" cy="904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hangingPunct="1"/>
            <a:r>
              <a:rPr lang="en-US" altLang="en-US" sz="4200">
                <a:solidFill>
                  <a:schemeClr val="tx1"/>
                </a:solidFill>
                <a:latin typeface="Calibri Bold" charset="0"/>
                <a:ea typeface="Calibri Bold" charset="0"/>
                <a:cs typeface="Calibri Bold" charset="0"/>
                <a:sym typeface="Calibri Bold" charset="0"/>
              </a:rPr>
              <a:t>Five Key Strategies</a:t>
            </a:r>
          </a:p>
          <a:p>
            <a:pPr eaLnBrk="1" hangingPunct="1"/>
            <a:endParaRPr lang="en-US" altLang="en-US">
              <a:solidFill>
                <a:schemeClr val="tx1"/>
              </a:solidFill>
              <a:latin typeface="Calibri" charset="0"/>
              <a:ea typeface="Calibri" charset="0"/>
              <a:cs typeface="Calibri" charset="0"/>
              <a:sym typeface="Calibri" charset="0"/>
            </a:endParaRPr>
          </a:p>
          <a:p>
            <a:pPr eaLnBrk="1" hangingPunct="1"/>
            <a:r>
              <a:rPr lang="en-US" altLang="en-US" sz="3200">
                <a:solidFill>
                  <a:schemeClr val="tx1"/>
                </a:solidFill>
                <a:latin typeface="Calibri" charset="0"/>
                <a:ea typeface="Calibri" charset="0"/>
                <a:cs typeface="Calibri" charset="0"/>
                <a:sym typeface="Calibri" charset="0"/>
              </a:rPr>
              <a:t>Clarifying, sharing, and understanding learning intentions and success criteria.</a:t>
            </a:r>
          </a:p>
          <a:p>
            <a:pPr eaLnBrk="1" hangingPunct="1"/>
            <a:endParaRPr lang="en-US" altLang="en-US" sz="3200">
              <a:solidFill>
                <a:schemeClr val="tx1"/>
              </a:solidFill>
              <a:latin typeface="Calibri" charset="0"/>
              <a:ea typeface="Calibri" charset="0"/>
              <a:cs typeface="Calibri" charset="0"/>
              <a:sym typeface="Calibri" charset="0"/>
            </a:endParaRPr>
          </a:p>
          <a:p>
            <a:pPr eaLnBrk="1" hangingPunct="1"/>
            <a:r>
              <a:rPr lang="en-US" altLang="en-US" sz="3200">
                <a:solidFill>
                  <a:schemeClr val="tx1"/>
                </a:solidFill>
                <a:latin typeface="Calibri" charset="0"/>
                <a:ea typeface="Calibri" charset="0"/>
                <a:cs typeface="Calibri" charset="0"/>
                <a:sym typeface="Calibri" charset="0"/>
              </a:rPr>
              <a:t>Eliciting evidence of learners’ achievement.</a:t>
            </a:r>
          </a:p>
          <a:p>
            <a:pPr eaLnBrk="1" hangingPunct="1"/>
            <a:endParaRPr lang="en-US" altLang="en-US" sz="3200">
              <a:solidFill>
                <a:schemeClr val="tx1"/>
              </a:solidFill>
              <a:latin typeface="Calibri" charset="0"/>
              <a:ea typeface="Calibri" charset="0"/>
              <a:cs typeface="Calibri" charset="0"/>
              <a:sym typeface="Calibri" charset="0"/>
            </a:endParaRPr>
          </a:p>
          <a:p>
            <a:pPr eaLnBrk="1" hangingPunct="1"/>
            <a:r>
              <a:rPr lang="en-US" altLang="en-US" sz="3200">
                <a:solidFill>
                  <a:schemeClr val="tx1"/>
                </a:solidFill>
                <a:latin typeface="Calibri" charset="0"/>
                <a:ea typeface="Calibri" charset="0"/>
                <a:cs typeface="Calibri" charset="0"/>
                <a:sym typeface="Calibri" charset="0"/>
              </a:rPr>
              <a:t>Providing feedback that moves the learner forward.</a:t>
            </a:r>
          </a:p>
          <a:p>
            <a:pPr eaLnBrk="1" hangingPunct="1"/>
            <a:endParaRPr lang="en-US" altLang="en-US" sz="3200">
              <a:solidFill>
                <a:schemeClr val="tx1"/>
              </a:solidFill>
              <a:latin typeface="Calibri" charset="0"/>
              <a:ea typeface="Calibri" charset="0"/>
              <a:cs typeface="Calibri" charset="0"/>
              <a:sym typeface="Calibri" charset="0"/>
            </a:endParaRPr>
          </a:p>
          <a:p>
            <a:pPr eaLnBrk="1" hangingPunct="1"/>
            <a:r>
              <a:rPr lang="en-US" altLang="en-US" sz="3200">
                <a:solidFill>
                  <a:schemeClr val="tx1"/>
                </a:solidFill>
                <a:latin typeface="Calibri" charset="0"/>
                <a:ea typeface="Calibri" charset="0"/>
                <a:cs typeface="Calibri" charset="0"/>
                <a:sym typeface="Calibri" charset="0"/>
              </a:rPr>
              <a:t>Activating students as instructional resources for one another.</a:t>
            </a:r>
          </a:p>
          <a:p>
            <a:pPr eaLnBrk="1" hangingPunct="1"/>
            <a:endParaRPr lang="en-US" altLang="en-US" sz="3200">
              <a:solidFill>
                <a:schemeClr val="tx1"/>
              </a:solidFill>
              <a:latin typeface="Calibri" charset="0"/>
              <a:ea typeface="Calibri" charset="0"/>
              <a:cs typeface="Calibri" charset="0"/>
              <a:sym typeface="Calibri" charset="0"/>
            </a:endParaRPr>
          </a:p>
          <a:p>
            <a:pPr eaLnBrk="1" hangingPunct="1"/>
            <a:r>
              <a:rPr lang="en-US" altLang="en-US" sz="3200">
                <a:solidFill>
                  <a:schemeClr val="tx1"/>
                </a:solidFill>
                <a:latin typeface="Calibri" charset="0"/>
                <a:ea typeface="Calibri" charset="0"/>
                <a:cs typeface="Calibri" charset="0"/>
                <a:sym typeface="Calibri" charset="0"/>
              </a:rPr>
              <a:t>Activating students as owners of their own learning.</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00" y="812800"/>
            <a:ext cx="12707938" cy="742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8610" name="Rectangle 2"/>
          <p:cNvSpPr>
            <a:spLocks/>
          </p:cNvSpPr>
          <p:nvPr/>
        </p:nvSpPr>
        <p:spPr bwMode="auto">
          <a:xfrm>
            <a:off x="692150" y="628650"/>
            <a:ext cx="61214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3000">
                <a:solidFill>
                  <a:schemeClr val="tx1"/>
                </a:solidFill>
                <a:latin typeface="Calibri" charset="0"/>
                <a:ea typeface="Calibri" charset="0"/>
                <a:cs typeface="Calibri" charset="0"/>
                <a:sym typeface="Calibri" charset="0"/>
              </a:rPr>
              <a:t>unit of instruction (2-4 weeks)</a:t>
            </a:r>
          </a:p>
        </p:txBody>
      </p:sp>
      <p:sp>
        <p:nvSpPr>
          <p:cNvPr id="39939" name="AutoShape 3"/>
          <p:cNvSpPr>
            <a:spLocks/>
          </p:cNvSpPr>
          <p:nvPr/>
        </p:nvSpPr>
        <p:spPr bwMode="auto">
          <a:xfrm>
            <a:off x="355600" y="2997200"/>
            <a:ext cx="1917700" cy="2324100"/>
          </a:xfrm>
          <a:prstGeom prst="roundRect">
            <a:avLst>
              <a:gd name="adj" fmla="val 9931"/>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9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1800" y="1295400"/>
            <a:ext cx="972343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064000" y="6629400"/>
            <a:ext cx="3570288" cy="1570038"/>
          </a:xfrm>
          <a:prstGeom prst="rect">
            <a:avLst/>
          </a:prstGeom>
          <a:noFill/>
        </p:spPr>
        <p:txBody>
          <a:bodyPr wrap="none">
            <a:spAutoFit/>
          </a:bodyPr>
          <a:lstStyle/>
          <a:p>
            <a:pPr>
              <a:defRPr/>
            </a:pPr>
            <a:r>
              <a:rPr lang="en-US" sz="9600" dirty="0">
                <a:latin typeface="+mn-lt"/>
              </a:rPr>
              <a:t>Matter</a:t>
            </a:r>
          </a:p>
        </p:txBody>
      </p:sp>
      <p:sp>
        <p:nvSpPr>
          <p:cNvPr id="70659" name="TextBox 3"/>
          <p:cNvSpPr txBox="1">
            <a:spLocks noChangeArrowheads="1"/>
          </p:cNvSpPr>
          <p:nvPr/>
        </p:nvSpPr>
        <p:spPr bwMode="auto">
          <a:xfrm>
            <a:off x="2986088" y="8839200"/>
            <a:ext cx="57261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r>
              <a:rPr lang="en-US" altLang="en-US" sz="1200">
                <a:latin typeface="Calibri" charset="0"/>
                <a:ea typeface="Calibri" charset="0"/>
                <a:cs typeface="Calibri" charset="0"/>
                <a:sym typeface="Calibri" charset="0"/>
              </a:rPr>
              <a:t>Learning Targets Matter/ 3</a:t>
            </a:r>
            <a:r>
              <a:rPr lang="en-US" altLang="en-US" sz="1200" baseline="30000">
                <a:latin typeface="Calibri" charset="0"/>
                <a:ea typeface="Calibri" charset="0"/>
                <a:cs typeface="Calibri" charset="0"/>
                <a:sym typeface="Calibri" charset="0"/>
              </a:rPr>
              <a:t>rd</a:t>
            </a:r>
            <a:r>
              <a:rPr lang="en-US" altLang="en-US" sz="1200">
                <a:latin typeface="Calibri" charset="0"/>
                <a:ea typeface="Calibri" charset="0"/>
                <a:cs typeface="Calibri" charset="0"/>
                <a:sym typeface="Calibri" charset="0"/>
              </a:rPr>
              <a:t> Gradethoughts.com/ </a:t>
            </a:r>
          </a:p>
          <a:p>
            <a:pPr eaLnBrk="1" hangingPunct="1"/>
            <a:r>
              <a:rPr lang="en-US" altLang="en-US" sz="1200">
                <a:latin typeface="Calibri" charset="0"/>
                <a:ea typeface="Calibri" charset="0"/>
                <a:cs typeface="Calibri" charset="0"/>
                <a:sym typeface="Calibri" charset="0"/>
              </a:rPr>
              <a:t>Photo URL http://www.3rdgradethoughts.com/2012/04/learning-targets-objectives.html</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36525"/>
            <a:ext cx="13004800" cy="989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6" name="Text Box 2"/>
          <p:cNvSpPr txBox="1">
            <a:spLocks noChangeArrowheads="1"/>
          </p:cNvSpPr>
          <p:nvPr/>
        </p:nvSpPr>
        <p:spPr bwMode="auto">
          <a:xfrm>
            <a:off x="12058650" y="9236075"/>
            <a:ext cx="2952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r" eaLnBrk="1" hangingPunct="1"/>
            <a:fld id="{8D4B8DEF-0A89-3844-B9ED-262AA500EDAA}" type="slidenum">
              <a:rPr lang="en-US" altLang="en-US" sz="1600">
                <a:solidFill>
                  <a:srgbClr val="878787"/>
                </a:solidFill>
                <a:latin typeface="Calibri" charset="0"/>
                <a:ea typeface="ＭＳ Ｐゴシック" charset="-128"/>
                <a:cs typeface="ＭＳ Ｐゴシック" charset="-128"/>
                <a:sym typeface="Calibri" charset="0"/>
              </a:rPr>
              <a:pPr algn="r" eaLnBrk="1" hangingPunct="1"/>
              <a:t>8</a:t>
            </a:fld>
            <a:endParaRPr lang="en-US" altLang="en-US" sz="1600">
              <a:solidFill>
                <a:srgbClr val="878787"/>
              </a:solidFill>
              <a:latin typeface="Calibri" charset="0"/>
              <a:ea typeface="ＭＳ Ｐゴシック" charset="-128"/>
              <a:cs typeface="ＭＳ Ｐゴシック" charset="-128"/>
              <a:sym typeface="Calibri" charset="0"/>
            </a:endParaRPr>
          </a:p>
        </p:txBody>
      </p:sp>
      <p:sp>
        <p:nvSpPr>
          <p:cNvPr id="6" name="Rectangle 3"/>
          <p:cNvSpPr txBox="1">
            <a:spLocks noChangeArrowheads="1"/>
          </p:cNvSpPr>
          <p:nvPr/>
        </p:nvSpPr>
        <p:spPr bwMode="auto">
          <a:xfrm>
            <a:off x="647700" y="30163"/>
            <a:ext cx="5118100" cy="3551237"/>
          </a:xfrm>
          <a:prstGeom prst="rect">
            <a:avLst/>
          </a:prstGeom>
          <a:solidFill>
            <a:schemeClr val="bg1"/>
          </a:solidFill>
          <a:ln w="38100">
            <a:solidFill>
              <a:schemeClr val="tx1"/>
            </a:solidFill>
            <a:miter lim="800000"/>
            <a:headEnd/>
            <a:tailEnd/>
          </a:ln>
        </p:spPr>
        <p:txBody>
          <a:bodyPr lIns="38100" tIns="38100" rIns="38100" bIns="38100"/>
          <a:lst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a:lstStyle>
          <a:p>
            <a:pPr marL="0" indent="0" algn="ctr" eaLnBrk="1" hangingPunct="1">
              <a:buFont typeface="Arial" charset="0"/>
              <a:buNone/>
              <a:defRPr/>
            </a:pPr>
            <a:r>
              <a:rPr lang="en-US" altLang="en-US" kern="0" dirty="0" smtClean="0">
                <a:latin typeface="Calibri" charset="0"/>
                <a:ea typeface="Calibri" charset="0"/>
                <a:cs typeface="Calibri" charset="0"/>
              </a:rPr>
              <a:t>How can we collect relevant evidence of student understanding of the learning target?</a:t>
            </a:r>
            <a:endParaRPr lang="en-US" altLang="en-US" kern="0" dirty="0">
              <a:latin typeface="Calibri" charset="0"/>
              <a:ea typeface="Calibri" charset="0"/>
              <a:cs typeface="Calibri" charset="0"/>
            </a:endParaRPr>
          </a:p>
        </p:txBody>
      </p:sp>
      <p:sp>
        <p:nvSpPr>
          <p:cNvPr id="72708" name="TextBox 3"/>
          <p:cNvSpPr txBox="1">
            <a:spLocks noChangeArrowheads="1"/>
          </p:cNvSpPr>
          <p:nvPr/>
        </p:nvSpPr>
        <p:spPr bwMode="auto">
          <a:xfrm>
            <a:off x="939800" y="8791575"/>
            <a:ext cx="667385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eaLnBrk="1" hangingPunct="1">
              <a:spcBef>
                <a:spcPts val="1088"/>
              </a:spcBef>
            </a:pPr>
            <a:r>
              <a:rPr lang="en-US" altLang="en-US" sz="1200">
                <a:solidFill>
                  <a:schemeClr val="bg1"/>
                </a:solidFill>
                <a:latin typeface="Calibri" charset="0"/>
                <a:ea typeface="ＭＳ Ｐゴシック" charset="-128"/>
                <a:cs typeface="ＭＳ Ｐゴシック" charset="-128"/>
                <a:sym typeface="Calibri" charset="0"/>
              </a:rPr>
              <a:t>NYPD Evidence Collection Team/ Rusty Sherriff https://www.flickr.com/photos/rustysheriff/April 9, 2007</a:t>
            </a:r>
          </a:p>
          <a:p>
            <a:pPr eaLnBrk="1" hangingPunct="1">
              <a:spcBef>
                <a:spcPts val="1088"/>
              </a:spcBef>
            </a:pPr>
            <a:r>
              <a:rPr lang="en-US" altLang="en-US" sz="1200">
                <a:solidFill>
                  <a:schemeClr val="bg1"/>
                </a:solidFill>
                <a:latin typeface="Calibri" charset="0"/>
                <a:ea typeface="ＭＳ Ｐゴシック" charset="-128"/>
                <a:cs typeface="ＭＳ Ｐゴシック" charset="-128"/>
                <a:sym typeface="Calibri" charset="0"/>
              </a:rPr>
              <a:t>Photo URL https://www.flickr.com/photos/rustysheriff/4373957133?ytcheck=1</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475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14846300" cy="989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Grp="1" noChangeArrowheads="1"/>
          </p:cNvSpPr>
          <p:nvPr>
            <p:ph type="body" idx="1"/>
          </p:nvPr>
        </p:nvSpPr>
        <p:spPr>
          <a:xfrm>
            <a:off x="4140200" y="1371600"/>
            <a:ext cx="5676900" cy="2057400"/>
          </a:xfrm>
        </p:spPr>
        <p:txBody>
          <a:bodyPr/>
          <a:lstStyle/>
          <a:p>
            <a:pPr marL="382588" indent="-342900" eaLnBrk="1">
              <a:spcBef>
                <a:spcPts val="1100"/>
              </a:spcBef>
              <a:buClr>
                <a:schemeClr val="bg1"/>
              </a:buClr>
              <a:buSzPct val="100000"/>
              <a:buFont typeface="Calibri" charset="0"/>
              <a:buChar char="•"/>
              <a:defRPr/>
            </a:pPr>
            <a:r>
              <a:rPr lang="en-US" altLang="en-US" sz="4400" dirty="0" smtClean="0">
                <a:solidFill>
                  <a:schemeClr val="bg1"/>
                </a:solidFill>
                <a:latin typeface="Calibri" charset="0"/>
                <a:ea typeface="Calibri" charset="0"/>
                <a:cs typeface="Calibri" charset="0"/>
                <a:sym typeface="Calibri" charset="0"/>
              </a:rPr>
              <a:t>Know role of and characteristics of effective feedback</a:t>
            </a:r>
          </a:p>
        </p:txBody>
      </p:sp>
      <p:sp>
        <p:nvSpPr>
          <p:cNvPr id="74755" name="TextBox 2"/>
          <p:cNvSpPr txBox="1">
            <a:spLocks noChangeArrowheads="1"/>
          </p:cNvSpPr>
          <p:nvPr/>
        </p:nvSpPr>
        <p:spPr bwMode="auto">
          <a:xfrm>
            <a:off x="2997200" y="5334000"/>
            <a:ext cx="836136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639888" algn="l"/>
              </a:tabLst>
              <a:defRPr sz="2400">
                <a:solidFill>
                  <a:srgbClr val="000000"/>
                </a:solidFill>
                <a:latin typeface="Arial" charset="0"/>
                <a:ea typeface="Heiti SC Light" charset="-122"/>
                <a:cs typeface="Heiti SC Light" charset="-122"/>
                <a:sym typeface="Arial" charset="0"/>
              </a:defRPr>
            </a:lvl1pPr>
            <a:lvl2pPr marL="742950" indent="-285750">
              <a:tabLst>
                <a:tab pos="1639888" algn="l"/>
              </a:tabLst>
              <a:defRPr sz="2400">
                <a:solidFill>
                  <a:srgbClr val="000000"/>
                </a:solidFill>
                <a:latin typeface="Arial" charset="0"/>
                <a:ea typeface="Heiti SC Light" charset="-122"/>
                <a:cs typeface="Heiti SC Light" charset="-122"/>
                <a:sym typeface="Arial" charset="0"/>
              </a:defRPr>
            </a:lvl2pPr>
            <a:lvl3pPr marL="1143000" indent="-228600">
              <a:tabLst>
                <a:tab pos="1639888" algn="l"/>
              </a:tabLst>
              <a:defRPr sz="2400">
                <a:solidFill>
                  <a:srgbClr val="000000"/>
                </a:solidFill>
                <a:latin typeface="Arial" charset="0"/>
                <a:ea typeface="Heiti SC Light" charset="-122"/>
                <a:cs typeface="Heiti SC Light" charset="-122"/>
                <a:sym typeface="Arial" charset="0"/>
              </a:defRPr>
            </a:lvl3pPr>
            <a:lvl4pPr marL="1600200" indent="-228600">
              <a:tabLst>
                <a:tab pos="1639888" algn="l"/>
              </a:tabLst>
              <a:defRPr sz="2400">
                <a:solidFill>
                  <a:srgbClr val="000000"/>
                </a:solidFill>
                <a:latin typeface="Arial" charset="0"/>
                <a:ea typeface="Heiti SC Light" charset="-122"/>
                <a:cs typeface="Heiti SC Light" charset="-122"/>
                <a:sym typeface="Arial" charset="0"/>
              </a:defRPr>
            </a:lvl4pPr>
            <a:lvl5pPr marL="2057400" indent="-228600">
              <a:tabLst>
                <a:tab pos="1639888" algn="l"/>
              </a:tabLst>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tabLst>
                <a:tab pos="1639888" algn="l"/>
              </a:tabLs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tabLst>
                <a:tab pos="1639888" algn="l"/>
              </a:tabLs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tabLst>
                <a:tab pos="1639888" algn="l"/>
              </a:tabLs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tabLst>
                <a:tab pos="1639888" algn="l"/>
              </a:tabLst>
              <a:defRPr sz="2400">
                <a:solidFill>
                  <a:srgbClr val="000000"/>
                </a:solidFill>
                <a:latin typeface="Arial" charset="0"/>
                <a:ea typeface="Heiti SC Light" charset="-122"/>
                <a:cs typeface="Heiti SC Light" charset="-122"/>
                <a:sym typeface="Arial" charset="0"/>
              </a:defRPr>
            </a:lvl9pPr>
          </a:lstStyle>
          <a:p>
            <a:pPr algn="ctr" eaLnBrk="1">
              <a:buFontTx/>
              <a:buChar char="•"/>
            </a:pPr>
            <a:r>
              <a:rPr lang="en-US" altLang="en-US" sz="4400">
                <a:solidFill>
                  <a:schemeClr val="bg1"/>
                </a:solidFill>
                <a:latin typeface="Calibri" charset="0"/>
                <a:ea typeface="Calibri" charset="0"/>
                <a:cs typeface="Calibri" charset="0"/>
                <a:sym typeface="Calibri" charset="0"/>
              </a:rPr>
              <a:t>Be able to explain the connection between motivation and feedback</a:t>
            </a:r>
            <a:endParaRPr lang="en-US" altLang="en-US" sz="4400">
              <a:solidFill>
                <a:schemeClr val="bg1"/>
              </a:solidFill>
              <a:latin typeface="Gill Sans" charset="0"/>
              <a:ea typeface="Gill Sans" charset="0"/>
              <a:cs typeface="Gill Sans" charset="0"/>
              <a:sym typeface="Gill Sans" charset="0"/>
            </a:endParaRPr>
          </a:p>
          <a:p>
            <a:pPr algn="ctr" eaLnBrk="1">
              <a:buFontTx/>
              <a:buChar char="•"/>
            </a:pPr>
            <a:endParaRPr lang="en-US" altLang="en-US" sz="4400">
              <a:latin typeface="Gill Sans" charset="0"/>
              <a:ea typeface="Gill Sans" charset="0"/>
              <a:cs typeface="Gill Sans" charset="0"/>
              <a:sym typeface="Gill Sans" charset="0"/>
            </a:endParaRPr>
          </a:p>
        </p:txBody>
      </p:sp>
      <p:sp>
        <p:nvSpPr>
          <p:cNvPr id="74756" name="TextBox 3"/>
          <p:cNvSpPr txBox="1">
            <a:spLocks noChangeArrowheads="1"/>
          </p:cNvSpPr>
          <p:nvPr/>
        </p:nvSpPr>
        <p:spPr bwMode="auto">
          <a:xfrm>
            <a:off x="379413" y="9159875"/>
            <a:ext cx="7521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000000"/>
                </a:solidFill>
                <a:latin typeface="Arial" charset="0"/>
                <a:ea typeface="Heiti SC Light" charset="-122"/>
                <a:cs typeface="Heiti SC Light" charset="-122"/>
                <a:sym typeface="Arial" charset="0"/>
              </a:defRPr>
            </a:lvl1pPr>
            <a:lvl2pPr marL="742950" indent="-285750">
              <a:defRPr sz="2400">
                <a:solidFill>
                  <a:srgbClr val="000000"/>
                </a:solidFill>
                <a:latin typeface="Arial" charset="0"/>
                <a:ea typeface="Heiti SC Light" charset="-122"/>
                <a:cs typeface="Heiti SC Light" charset="-122"/>
                <a:sym typeface="Arial" charset="0"/>
              </a:defRPr>
            </a:lvl2pPr>
            <a:lvl3pPr marL="1143000" indent="-228600">
              <a:defRPr sz="2400">
                <a:solidFill>
                  <a:srgbClr val="000000"/>
                </a:solidFill>
                <a:latin typeface="Arial" charset="0"/>
                <a:ea typeface="Heiti SC Light" charset="-122"/>
                <a:cs typeface="Heiti SC Light" charset="-122"/>
                <a:sym typeface="Arial" charset="0"/>
              </a:defRPr>
            </a:lvl3pPr>
            <a:lvl4pPr marL="1600200" indent="-228600">
              <a:defRPr sz="2400">
                <a:solidFill>
                  <a:srgbClr val="000000"/>
                </a:solidFill>
                <a:latin typeface="Arial" charset="0"/>
                <a:ea typeface="Heiti SC Light" charset="-122"/>
                <a:cs typeface="Heiti SC Light" charset="-122"/>
                <a:sym typeface="Arial" charset="0"/>
              </a:defRPr>
            </a:lvl4pPr>
            <a:lvl5pPr marL="2057400" indent="-228600">
              <a:defRPr sz="2400">
                <a:solidFill>
                  <a:srgbClr val="000000"/>
                </a:solidFill>
                <a:latin typeface="Arial" charset="0"/>
                <a:ea typeface="Heiti SC Light" charset="-122"/>
                <a:cs typeface="Heiti SC Light" charset="-122"/>
                <a:sym typeface="Arial" charset="0"/>
              </a:defRPr>
            </a:lvl5pPr>
            <a:lvl6pPr marL="25146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6pPr>
            <a:lvl7pPr marL="29718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7pPr>
            <a:lvl8pPr marL="34290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8pPr>
            <a:lvl9pPr marL="3886200" indent="-228600" eaLnBrk="0" fontAlgn="base" hangingPunct="0">
              <a:spcBef>
                <a:spcPct val="0"/>
              </a:spcBef>
              <a:spcAft>
                <a:spcPct val="0"/>
              </a:spcAft>
              <a:defRPr sz="2400">
                <a:solidFill>
                  <a:srgbClr val="000000"/>
                </a:solidFill>
                <a:latin typeface="Arial" charset="0"/>
                <a:ea typeface="Heiti SC Light" charset="-122"/>
                <a:cs typeface="Heiti SC Light" charset="-122"/>
                <a:sym typeface="Arial" charset="0"/>
              </a:defRPr>
            </a:lvl9pPr>
          </a:lstStyle>
          <a:p>
            <a:pPr algn="ctr" eaLnBrk="1">
              <a:buClr>
                <a:srgbClr val="000000"/>
              </a:buClr>
              <a:buFont typeface="Calibri" charset="0"/>
              <a:buNone/>
            </a:pPr>
            <a:r>
              <a:rPr lang="en-US" altLang="en-US" sz="1200">
                <a:solidFill>
                  <a:schemeClr val="bg1"/>
                </a:solidFill>
                <a:latin typeface="Calibri" charset="0"/>
                <a:ea typeface="Calibri" charset="0"/>
                <a:cs typeface="Calibri" charset="0"/>
                <a:sym typeface="Calibri" charset="0"/>
              </a:rPr>
              <a:t>Red Zone Field Goals/ Thought Upload thoughtupload.blogspot.com</a:t>
            </a:r>
          </a:p>
          <a:p>
            <a:pPr algn="ctr" eaLnBrk="1">
              <a:buClr>
                <a:srgbClr val="000000"/>
              </a:buClr>
              <a:buFont typeface="Calibri" charset="0"/>
              <a:buNone/>
            </a:pPr>
            <a:r>
              <a:rPr lang="en-US" altLang="en-US" sz="1200">
                <a:solidFill>
                  <a:schemeClr val="bg1"/>
                </a:solidFill>
                <a:latin typeface="Calibri" charset="0"/>
                <a:ea typeface="Calibri" charset="0"/>
                <a:cs typeface="Calibri" charset="0"/>
                <a:sym typeface="Calibri" charset="0"/>
              </a:rPr>
              <a:t>Photo URL http://3.bp.blogspot.com/-Ruj8yi4E1qw/UEVrzLNF_-I/AAAAAAAAB0w/cWLzXmNoCtk/s1600/FieldGoal.jpg</a:t>
            </a:r>
            <a:endParaRPr lang="en-US" altLang="en-US" sz="1200">
              <a:solidFill>
                <a:schemeClr val="bg1"/>
              </a:solidFill>
              <a:latin typeface="Gill Sans" charset="0"/>
              <a:ea typeface="Gill Sans" charset="0"/>
              <a:cs typeface="Gill Sans" charset="0"/>
              <a:sym typeface="Gill Sans"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Default - Blank">
  <a:themeElements>
    <a:clrScheme name="">
      <a:dk1>
        <a:srgbClr val="000000"/>
      </a:dk1>
      <a:lt1>
        <a:srgbClr val="FFFFFF"/>
      </a:lt1>
      <a:dk2>
        <a:srgbClr val="000000"/>
      </a:dk2>
      <a:lt2>
        <a:srgbClr val="00000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copy">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copy">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Office Them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1_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1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4_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14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9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29_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29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Title &amp; Subtitle copy">
  <a:themeElements>
    <a:clrScheme name="Title &amp; Subtitl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copy">
      <a:majorFont>
        <a:latin typeface="Calibri Bold"/>
        <a:ea typeface="Heiti SC Medium"/>
        <a:cs typeface="Heiti SC Medium"/>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Subtitl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 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Blank">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itle &amp; Bullets copy 1">
  <a:themeElements>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1">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itle &amp; Bullets copy 2">
  <a:themeElements>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2">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_Office Theme">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Arial"/>
        <a:ea typeface="Heiti SC Light"/>
        <a:cs typeface="Heiti SC Light"/>
      </a:majorFont>
      <a:minorFont>
        <a:latin typeface="Arial"/>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spDef>
    <a:lnDef>
      <a:spPr bwMode="auto">
        <a:xfrm>
          <a:off x="0" y="0"/>
          <a:ext cx="1" cy="1"/>
        </a:xfrm>
        <a:custGeom>
          <a:avLst/>
          <a:gdLst/>
          <a:ahLst/>
          <a:cxnLst/>
          <a:rect l="0" t="0" r="0" b="0"/>
          <a:pathLst/>
        </a:custGeom>
        <a:solidFill>
          <a:srgbClr val="4F81BD"/>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2400" b="0" i="0" u="none" strike="noStrike" cap="none" normalizeH="0" baseline="0">
            <a:ln>
              <a:noFill/>
            </a:ln>
            <a:solidFill>
              <a:srgbClr val="000000"/>
            </a:solidFill>
            <a:effectLst/>
            <a:latin typeface="Arial" charset="0"/>
            <a:ea typeface="Heiti SC Light" charset="-122"/>
            <a:cs typeface="Heiti SC Light" charset="-122"/>
            <a:sym typeface="Arial"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Pages>0</Pages>
  <Words>3226</Words>
  <Characters>0</Characters>
  <Application>Microsoft Macintosh PowerPoint</Application>
  <PresentationFormat>Custom</PresentationFormat>
  <Lines>0</Lines>
  <Paragraphs>250</Paragraphs>
  <Slides>29</Slides>
  <Notes>29</Notes>
  <HiddenSlides>0</HiddenSlides>
  <MMClips>0</MMClips>
  <ScaleCrop>false</ScaleCrop>
  <HeadingPairs>
    <vt:vector size="6" baseType="variant">
      <vt:variant>
        <vt:lpstr>Fonts Used</vt:lpstr>
      </vt:variant>
      <vt:variant>
        <vt:i4>12</vt:i4>
      </vt:variant>
      <vt:variant>
        <vt:lpstr>Theme</vt:lpstr>
      </vt:variant>
      <vt:variant>
        <vt:i4>17</vt:i4>
      </vt:variant>
      <vt:variant>
        <vt:lpstr>Slide Titles</vt:lpstr>
      </vt:variant>
      <vt:variant>
        <vt:i4>29</vt:i4>
      </vt:variant>
    </vt:vector>
  </HeadingPairs>
  <TitlesOfParts>
    <vt:vector size="58" baseType="lpstr">
      <vt:lpstr>Arial</vt:lpstr>
      <vt:lpstr>Heiti SC Light</vt:lpstr>
      <vt:lpstr>Calibri</vt:lpstr>
      <vt:lpstr>Gill Sans</vt:lpstr>
      <vt:lpstr>Calibri Bold</vt:lpstr>
      <vt:lpstr>Heiti SC Medium</vt:lpstr>
      <vt:lpstr>ＭＳ Ｐゴシック</vt:lpstr>
      <vt:lpstr>Calibri Italic</vt:lpstr>
      <vt:lpstr>ヒラギノ角ゴ ProN W6</vt:lpstr>
      <vt:lpstr>ヒラギノ角ゴ ProN W3</vt:lpstr>
      <vt:lpstr>Helvetica</vt:lpstr>
      <vt:lpstr>Lucida Grande</vt:lpstr>
      <vt:lpstr>Office Theme</vt:lpstr>
      <vt:lpstr>Default - Blank</vt:lpstr>
      <vt:lpstr>Title &amp; Bullets</vt:lpstr>
      <vt:lpstr>Title &amp; Bullets</vt:lpstr>
      <vt:lpstr>Title &amp; Bullets copy 1</vt:lpstr>
      <vt:lpstr>Title &amp; Bullets copy 2</vt:lpstr>
      <vt:lpstr>1_Office Theme</vt:lpstr>
      <vt:lpstr>Title &amp; Bullets</vt:lpstr>
      <vt:lpstr>Title &amp; Bullets</vt:lpstr>
      <vt:lpstr>Default - Blank</vt:lpstr>
      <vt:lpstr>Office Theme copy</vt:lpstr>
      <vt:lpstr>11_Office Theme</vt:lpstr>
      <vt:lpstr>14_Office Theme</vt:lpstr>
      <vt:lpstr>Office Theme</vt:lpstr>
      <vt:lpstr>29_Office Theme</vt:lpstr>
      <vt:lpstr>Title &amp; Bullets copy</vt:lpstr>
      <vt:lpstr>Title &amp; Subtitle copy</vt:lpstr>
      <vt:lpstr>SEISMIC  Whole School and PLC Planning Tuesday, August 13th 2013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the research say about successful schools?  Resources and data from the Education Trust (www.edtrust.org)</vt:lpstr>
      <vt:lpstr> #1 Focus on what students need to learn</vt:lpstr>
      <vt:lpstr>PowerPoint Presentation</vt:lpstr>
      <vt:lpstr>#3 Assess frequently to see if students are learning</vt:lpstr>
      <vt:lpstr>PowerPoint Presentation</vt:lpstr>
      <vt:lpstr>#5 Build personal relationships</vt:lpstr>
      <vt:lpstr>PowerPoint Presentation</vt:lpstr>
      <vt:lpstr>PowerPoint Presentation</vt:lpstr>
      <vt:lpstr>PowerPoint Presentation</vt:lpstr>
      <vt:lpstr>PowerPoint Presentation</vt:lpstr>
      <vt:lpstr>PowerPoint Presentation</vt:lpstr>
      <vt:lpstr>Mastering the dance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SEISMIC  Whole School and PLC Planning Tuesday, August 13th 2013</dc:title>
  <dc:subject/>
  <dc:creator>Microsoft Office User</dc:creator>
  <cp:keywords/>
  <dc:description/>
  <cp:lastModifiedBy>Microsoft Office User</cp:lastModifiedBy>
  <cp:revision>1</cp:revision>
  <dcterms:created xsi:type="dcterms:W3CDTF">2016-01-19T20:10:52Z</dcterms:created>
  <dcterms:modified xsi:type="dcterms:W3CDTF">2016-01-19T20:11:32Z</dcterms:modified>
</cp:coreProperties>
</file>